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5" r:id="rId2"/>
  </p:sldMasterIdLst>
  <p:notesMasterIdLst>
    <p:notesMasterId r:id="rId11"/>
  </p:notesMasterIdLst>
  <p:sldIdLst>
    <p:sldId id="285" r:id="rId3"/>
    <p:sldId id="284" r:id="rId4"/>
    <p:sldId id="283" r:id="rId5"/>
    <p:sldId id="266" r:id="rId6"/>
    <p:sldId id="276" r:id="rId7"/>
    <p:sldId id="277" r:id="rId8"/>
    <p:sldId id="274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265"/>
    <p:restoredTop sz="95687"/>
  </p:normalViewPr>
  <p:slideViewPr>
    <p:cSldViewPr snapToGrid="0" snapToObjects="1" showGuides="1">
      <p:cViewPr varScale="1">
        <p:scale>
          <a:sx n="94" d="100"/>
          <a:sy n="94" d="100"/>
        </p:scale>
        <p:origin x="224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55392-3EAE-3A47-96E5-8CE9877DCCB2}" type="datetimeFigureOut">
              <a:rPr lang="en-GB" smtClean="0"/>
              <a:t>30/04/2021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BB3A7-7E88-1C42-BE95-BFF3FC16BB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22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992823" y="3270618"/>
            <a:ext cx="7942580" cy="267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" name="Google Shape;92;p4:notes"/>
          <p:cNvSpPr txBox="1">
            <a:spLocks noGrp="1"/>
          </p:cNvSpPr>
          <p:nvPr>
            <p:ph type="sldNum" idx="12"/>
          </p:nvPr>
        </p:nvSpPr>
        <p:spPr>
          <a:xfrm>
            <a:off x="5623697" y="6455106"/>
            <a:ext cx="4302231" cy="34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3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BB3A7-7E88-1C42-BE95-BFF3FC16BB0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49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9043-058B-4B40-B520-01C857735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5064F-6B76-1B47-B8CE-CE510FAAD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03912-2D8E-D64B-8E33-2E813FCC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C74E-B4B4-744A-86FC-3D0AD11FC53B}" type="datetimeFigureOut">
              <a:rPr lang="en-GB" smtClean="0"/>
              <a:t>30/04/2021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36FD0-F4E4-824E-83B8-A1D815DF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AA9CD-FC06-2B40-8560-FEF64C4B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EB7A-25C8-1C4D-A8EB-983AC12B72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16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D2A6-4679-2946-8C5D-FFEB72D7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72F4D-4883-F746-8C75-6014EC560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15EDF-3F80-5947-B133-5023DED6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C74E-B4B4-744A-86FC-3D0AD11FC53B}" type="datetimeFigureOut">
              <a:rPr lang="en-GB" smtClean="0"/>
              <a:t>30/04/2021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E322E-0B2D-284E-95DC-FE36E49E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750C2-ED05-674B-9B17-2905B95C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EB7A-25C8-1C4D-A8EB-983AC12B72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36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103B1-0A43-214C-99FB-E97760AC8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A5157-321F-1546-A0E5-24500C12F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6E181-4E8B-C64C-BF33-68811BB8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C74E-B4B4-744A-86FC-3D0AD11FC53B}" type="datetimeFigureOut">
              <a:rPr lang="en-GB" smtClean="0"/>
              <a:t>30/04/2021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7D00C-1322-7246-873E-27F44D2E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C5477-2A3E-DB47-AA8B-D1E575C0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EB7A-25C8-1C4D-A8EB-983AC12B72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57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D878-455D-4753-AA8A-5A7DEC4F839D}" type="datetime1">
              <a:rPr lang="en-SG" altLang="en-US" smtClean="0"/>
              <a:t>30/4/21</a:t>
            </a:fld>
            <a:endParaRPr lang="en-MY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7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17458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167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20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17458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 hasCustomPrompt="1"/>
          </p:nvPr>
        </p:nvSpPr>
        <p:spPr>
          <a:xfrm>
            <a:off x="415667" y="1108233"/>
            <a:ext cx="71132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200" cy="1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64132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2" name="Google Shape;32;p6"/>
          <p:cNvSpPr/>
          <p:nvPr/>
        </p:nvSpPr>
        <p:spPr>
          <a:xfrm>
            <a:off x="0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42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0" y="0"/>
            <a:ext cx="575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/>
          <p:nvPr/>
        </p:nvSpPr>
        <p:spPr>
          <a:xfrm>
            <a:off x="1" y="58834"/>
            <a:ext cx="5751500" cy="5865833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8" name="Google Shape;38;p7"/>
          <p:cNvSpPr/>
          <p:nvPr/>
        </p:nvSpPr>
        <p:spPr>
          <a:xfrm>
            <a:off x="-167" y="0"/>
            <a:ext cx="5755867" cy="58608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200" cy="5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27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2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2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05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5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265B-181E-D64F-8597-31762EBF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62D57-2F28-DB4B-91A5-7840B487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0C739-7023-A845-9880-6648ACDD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C74E-B4B4-744A-86FC-3D0AD11FC53B}" type="datetimeFigureOut">
              <a:rPr lang="en-GB" smtClean="0"/>
              <a:t>30/04/2021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18C4-7F46-5844-8685-87D847C5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8AC3B-5CB1-B249-ABC2-23125EFB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EB7A-25C8-1C4D-A8EB-983AC12B72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291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2000" cy="54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59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0" y="5825333"/>
            <a:ext cx="12192000" cy="10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4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6E511-5D1E-4886-AEC1-E6F7CEFC2A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B7BAF-2364-4FB6-9608-62F532815544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4669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3AFD-6133-7949-9427-10225E4C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B2F60-58AC-A446-8A98-A29384DA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D86AD-57F8-F144-AA13-56E88B16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C74E-B4B4-744A-86FC-3D0AD11FC53B}" type="datetimeFigureOut">
              <a:rPr lang="en-GB" smtClean="0"/>
              <a:t>30/04/2021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4F715-1ACA-004B-B988-0C85572C6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63B8-7167-3C47-848D-B2C16139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EB7A-25C8-1C4D-A8EB-983AC12B72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81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8401-CA19-294B-96FF-D7FE57CE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1056-9844-2C41-BB88-BA99A34B0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5F79F-369C-7B47-86F8-E802675F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C97ED-F083-FA40-9DE1-C846FC397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C74E-B4B4-744A-86FC-3D0AD11FC53B}" type="datetimeFigureOut">
              <a:rPr lang="en-GB" smtClean="0"/>
              <a:t>30/04/2021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2DC77-4E22-1C45-92DB-8E1099E9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F146D-2309-5F45-96B2-26B4CAD0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EB7A-25C8-1C4D-A8EB-983AC12B72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14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7B08-6C86-D943-BBE2-C536430F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F63CF-0DC5-1B42-9D0E-1421D7597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65983-31F1-8F4A-8A86-C626807C4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0D04A-D249-E141-8BB5-AE0824D82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56E02-CF10-A243-8EE4-703980C9B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CC5FA-8943-6D43-8ACD-A5E8F497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C74E-B4B4-744A-86FC-3D0AD11FC53B}" type="datetimeFigureOut">
              <a:rPr lang="en-GB" smtClean="0"/>
              <a:t>30/04/2021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A08059-9020-6740-B570-94F0F1599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82B63-C5FC-BD4E-A7A1-96245AEB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EB7A-25C8-1C4D-A8EB-983AC12B72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80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6200-DE50-BD44-9294-2EA2EEBB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AD04A-FE89-9241-A5AD-A3CD217A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C74E-B4B4-744A-86FC-3D0AD11FC53B}" type="datetimeFigureOut">
              <a:rPr lang="en-GB" smtClean="0"/>
              <a:t>30/04/2021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FD70D-FAE0-5F43-83D1-35077287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3E2D7-0A9D-374B-BCC5-0343577E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EB7A-25C8-1C4D-A8EB-983AC12B72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91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2E7A7-D726-CC47-BA0A-3A277F78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C74E-B4B4-744A-86FC-3D0AD11FC53B}" type="datetimeFigureOut">
              <a:rPr lang="en-GB" smtClean="0"/>
              <a:t>30/04/2021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6DDD8-E7DF-9D4E-A1F2-F7220CAB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FDDB7-8596-F645-88A6-DDF9B231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EB7A-25C8-1C4D-A8EB-983AC12B72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29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DA71-0B96-8A4E-9218-96B156B7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4C9D-A82B-5246-AA8F-720989EF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28BBD-0E32-7A43-9806-7820AF2D3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C5586-EEE5-1E42-B3D6-BE5BEE7C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C74E-B4B4-744A-86FC-3D0AD11FC53B}" type="datetimeFigureOut">
              <a:rPr lang="en-GB" smtClean="0"/>
              <a:t>30/04/2021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B7C35-40B9-E84C-A907-092FFD53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05815-82B4-A740-BEC4-99C0891D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EB7A-25C8-1C4D-A8EB-983AC12B72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2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8A97-1637-B545-90E7-5195F887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6A35F2-E33D-174F-8892-D2FE10A4B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2AFB4-A5FD-6940-993E-AD3CE6832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49DF8-4BE1-A442-900A-444747F6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C74E-B4B4-744A-86FC-3D0AD11FC53B}" type="datetimeFigureOut">
              <a:rPr lang="en-GB" smtClean="0"/>
              <a:t>30/04/2021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04181-19FB-4A46-BAB2-5D4A11BE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C3E06-E9CA-5F43-9775-56D90039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EB7A-25C8-1C4D-A8EB-983AC12B72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0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CF50AC-4C7A-3A4A-85B2-BF1CE854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BA09-9900-304C-A269-522D01CA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09BC6-948F-C142-9DC5-1AF672C84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C74E-B4B4-744A-86FC-3D0AD11FC53B}" type="datetimeFigureOut">
              <a:rPr lang="en-GB" smtClean="0"/>
              <a:t>30/04/2021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D77C3-464D-DD4F-9B2B-822D1F98E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93AA-496F-5B4E-AA83-EBDF494FA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EB7A-25C8-1C4D-A8EB-983AC12B72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05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00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8D1E2-4200-3648-8A83-3CC3B5F5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09" y="2471667"/>
            <a:ext cx="4690945" cy="2760098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Bradley Hand" pitchFamily="2" charset="77"/>
              </a:rPr>
              <a:t>   </a:t>
            </a:r>
            <a:r>
              <a:rPr lang="en-US" sz="6000" b="1" kern="0" dirty="0">
                <a:solidFill>
                  <a:schemeClr val="bg1"/>
                </a:solidFill>
                <a:latin typeface="Bradley Hand" pitchFamily="2" charset="77"/>
                <a:ea typeface="Montserrat"/>
                <a:cs typeface="Montserrat"/>
                <a:sym typeface="Montserrat"/>
              </a:rPr>
              <a:t>ROTARY DISTRICT TRAINING ASSEMBLY (DISTAS ’21) </a:t>
            </a:r>
            <a:br>
              <a:rPr lang="en-US" sz="6000" b="1" kern="0" dirty="0">
                <a:solidFill>
                  <a:srgbClr val="000000"/>
                </a:solidFill>
                <a:latin typeface="Bradley Hand" pitchFamily="2" charset="77"/>
                <a:ea typeface="Montserrat"/>
                <a:cs typeface="Montserrat"/>
                <a:sym typeface="Montserrat"/>
              </a:rPr>
            </a:br>
            <a:endParaRPr lang="en-GB" sz="6000" b="1" dirty="0">
              <a:solidFill>
                <a:srgbClr val="FFFFFF"/>
              </a:solidFill>
              <a:latin typeface="Bradley Hand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0DDCA4-36A2-BF44-9AAB-944C9A61A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301" y="598795"/>
            <a:ext cx="6521890" cy="61488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 defTabSz="1219170">
              <a:buClr>
                <a:srgbClr val="000000"/>
              </a:buClr>
              <a:buSzPts val="2800"/>
              <a:buNone/>
            </a:pPr>
            <a:r>
              <a:rPr lang="en-US" sz="4400" b="1" kern="0" dirty="0">
                <a:solidFill>
                  <a:srgbClr val="FF0000"/>
                </a:solidFill>
                <a:latin typeface="Bradley Hand" pitchFamily="2" charset="77"/>
                <a:ea typeface="Montserrat"/>
                <a:cs typeface="Montserrat"/>
                <a:sym typeface="Montserrat"/>
              </a:rPr>
              <a:t>CONFLICT PREVENTION </a:t>
            </a:r>
          </a:p>
          <a:p>
            <a:pPr marL="0" indent="0" algn="just" defTabSz="1219170">
              <a:buClr>
                <a:srgbClr val="000000"/>
              </a:buClr>
              <a:buSzPts val="2800"/>
              <a:buNone/>
            </a:pPr>
            <a:r>
              <a:rPr lang="en-US" sz="4400" b="1" kern="0" dirty="0">
                <a:solidFill>
                  <a:srgbClr val="FF0000"/>
                </a:solidFill>
                <a:latin typeface="Bradley Hand" pitchFamily="2" charset="77"/>
                <a:ea typeface="Montserrat"/>
                <a:cs typeface="Montserrat"/>
                <a:sym typeface="Montserrat"/>
              </a:rPr>
              <a:t>&amp; RESOLUTION </a:t>
            </a:r>
          </a:p>
          <a:p>
            <a:pPr marL="0" indent="0" algn="just" defTabSz="1219170">
              <a:buClr>
                <a:srgbClr val="000000"/>
              </a:buClr>
              <a:buSzPts val="2800"/>
              <a:buNone/>
            </a:pPr>
            <a:r>
              <a:rPr lang="en-US" sz="4400" b="1" kern="0" dirty="0">
                <a:solidFill>
                  <a:srgbClr val="000000"/>
                </a:solidFill>
                <a:latin typeface="Bradley Hand" pitchFamily="2" charset="77"/>
                <a:ea typeface="Montserrat"/>
                <a:cs typeface="Montserrat"/>
                <a:sym typeface="Montserrat"/>
              </a:rPr>
              <a:t>	         </a:t>
            </a:r>
          </a:p>
          <a:p>
            <a:pPr marL="0" indent="0" algn="just" defTabSz="1219170">
              <a:buClr>
                <a:srgbClr val="000000"/>
              </a:buClr>
              <a:buSzPts val="2800"/>
              <a:buNone/>
            </a:pPr>
            <a:r>
              <a:rPr lang="en-US" sz="4400" b="1" kern="0" dirty="0">
                <a:solidFill>
                  <a:srgbClr val="000000"/>
                </a:solidFill>
                <a:latin typeface="Bradley Hand" pitchFamily="2" charset="77"/>
                <a:ea typeface="Montserrat"/>
                <a:cs typeface="Montserrat"/>
                <a:sym typeface="Montserrat"/>
              </a:rPr>
              <a:t>		2</a:t>
            </a:r>
            <a:r>
              <a:rPr lang="en-US" sz="4400" b="1" kern="0" baseline="30000" dirty="0">
                <a:solidFill>
                  <a:srgbClr val="000000"/>
                </a:solidFill>
                <a:latin typeface="Bradley Hand" pitchFamily="2" charset="77"/>
                <a:ea typeface="Montserrat"/>
                <a:cs typeface="Montserrat"/>
                <a:sym typeface="Montserrat"/>
              </a:rPr>
              <a:t>nd</a:t>
            </a:r>
            <a:r>
              <a:rPr lang="en-US" sz="4400" b="1" kern="0" dirty="0">
                <a:solidFill>
                  <a:srgbClr val="000000"/>
                </a:solidFill>
                <a:latin typeface="Bradley Hand" pitchFamily="2" charset="77"/>
                <a:ea typeface="Montserrat"/>
                <a:cs typeface="Montserrat"/>
                <a:sym typeface="Montserrat"/>
              </a:rPr>
              <a:t> May  2021 </a:t>
            </a:r>
          </a:p>
          <a:p>
            <a:pPr marL="0" indent="0">
              <a:buNone/>
            </a:pPr>
            <a:endParaRPr lang="en-SG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4" descr="Icon&#10;&#10;Description automatically generated">
            <a:extLst>
              <a:ext uri="{FF2B5EF4-FFF2-40B4-BE49-F238E27FC236}">
                <a16:creationId xmlns:a16="http://schemas.microsoft.com/office/drawing/2014/main" id="{82F27C28-8490-894E-B500-345BF1F19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9" y="120052"/>
            <a:ext cx="725381" cy="7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55CD82-6096-AE49-8BEA-0B5C7F2DA8A5}"/>
              </a:ext>
            </a:extLst>
          </p:cNvPr>
          <p:cNvSpPr txBox="1"/>
          <p:nvPr/>
        </p:nvSpPr>
        <p:spPr>
          <a:xfrm>
            <a:off x="11034157" y="6467982"/>
            <a:ext cx="103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Bradley Hand" pitchFamily="2" charset="77"/>
              </a:rPr>
              <a:t>     1</a:t>
            </a:r>
            <a:endParaRPr lang="en-US" dirty="0"/>
          </a:p>
        </p:txBody>
      </p:sp>
      <p:pic>
        <p:nvPicPr>
          <p:cNvPr id="24" name="Picture 4" descr="Image result for district 3310 and RI theme logo s">
            <a:extLst>
              <a:ext uri="{FF2B5EF4-FFF2-40B4-BE49-F238E27FC236}">
                <a16:creationId xmlns:a16="http://schemas.microsoft.com/office/drawing/2014/main" id="{54D72E74-C085-9740-A2FB-748B6639E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242" y="0"/>
            <a:ext cx="1563757" cy="5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6F6EF64-EC60-7B45-BC24-AEE1D25A3981}"/>
              </a:ext>
            </a:extLst>
          </p:cNvPr>
          <p:cNvSpPr txBox="1"/>
          <p:nvPr/>
        </p:nvSpPr>
        <p:spPr>
          <a:xfrm>
            <a:off x="15610263" y="-2321498"/>
            <a:ext cx="72736" cy="100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163789" y="903320"/>
            <a:ext cx="12028211" cy="427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  <a:buSzPts val="2800"/>
            </a:pPr>
            <a:r>
              <a:rPr lang="en-US" sz="3200" b="1" kern="0" dirty="0">
                <a:solidFill>
                  <a:srgbClr val="000000"/>
                </a:solidFill>
                <a:latin typeface="Bradley Hand" pitchFamily="2" charset="77"/>
                <a:ea typeface="Montserrat"/>
                <a:cs typeface="Montserrat"/>
                <a:sym typeface="Montserrat"/>
              </a:rPr>
              <a:t>SESSION 2 </a:t>
            </a:r>
          </a:p>
          <a:p>
            <a:pPr defTabSz="1219170">
              <a:buClr>
                <a:srgbClr val="000000"/>
              </a:buClr>
              <a:buSzPts val="2800"/>
            </a:pPr>
            <a:endParaRPr lang="en-US" sz="3200" b="1" kern="0" dirty="0">
              <a:solidFill>
                <a:srgbClr val="000000"/>
              </a:solidFill>
              <a:latin typeface="Bradley Hand" pitchFamily="2" charset="77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  <a:buSzPts val="2800"/>
            </a:pPr>
            <a:r>
              <a:rPr lang="en-US" sz="3800" b="1" kern="0" dirty="0">
                <a:solidFill>
                  <a:srgbClr val="000000"/>
                </a:solidFill>
                <a:latin typeface="Bradley Hand" pitchFamily="2" charset="77"/>
                <a:ea typeface="Montserrat"/>
                <a:cs typeface="Montserrat"/>
                <a:sym typeface="Montserrat"/>
              </a:rPr>
              <a:t>OPTIONS TO MANAGING CONFLICTS </a:t>
            </a:r>
          </a:p>
          <a:p>
            <a:pPr defTabSz="1219170">
              <a:buClr>
                <a:srgbClr val="000000"/>
              </a:buClr>
              <a:buSzPts val="2800"/>
            </a:pPr>
            <a:endParaRPr lang="en-US" sz="3200" b="1" kern="0" dirty="0">
              <a:solidFill>
                <a:srgbClr val="000000"/>
              </a:solidFill>
              <a:latin typeface="Bradley Hand" pitchFamily="2" charset="77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  <a:buSzPts val="2800"/>
            </a:pPr>
            <a:r>
              <a:rPr lang="en-US" sz="3200" b="1" kern="0" dirty="0">
                <a:solidFill>
                  <a:srgbClr val="000000"/>
                </a:solidFill>
                <a:latin typeface="Bradley Hand" pitchFamily="2" charset="77"/>
                <a:ea typeface="Montserrat"/>
                <a:cs typeface="Montserrat"/>
                <a:sym typeface="Montserrat"/>
              </a:rPr>
              <a:t>		</a:t>
            </a:r>
            <a:r>
              <a:rPr lang="en-US" sz="3600" b="1" kern="0" dirty="0">
                <a:solidFill>
                  <a:srgbClr val="FF0000"/>
                </a:solidFill>
                <a:latin typeface="Bradley Hand" pitchFamily="2" charset="77"/>
                <a:ea typeface="Montserrat"/>
                <a:cs typeface="Montserrat"/>
                <a:sym typeface="Montserrat"/>
              </a:rPr>
              <a:t>  </a:t>
            </a:r>
            <a:endParaRPr lang="en-US" sz="3200" b="1" kern="0" dirty="0">
              <a:solidFill>
                <a:srgbClr val="000000"/>
              </a:solidFill>
              <a:latin typeface="Bradley Hand" pitchFamily="2" charset="77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  <a:buSzPts val="2800"/>
            </a:pPr>
            <a:r>
              <a:rPr lang="en-US" sz="3200" b="1" kern="0" dirty="0">
                <a:solidFill>
                  <a:srgbClr val="000000"/>
                </a:solidFill>
                <a:latin typeface="Bradley Hand" pitchFamily="2" charset="77"/>
                <a:ea typeface="Montserrat"/>
                <a:cs typeface="Montserrat"/>
                <a:sym typeface="Montserrat"/>
              </a:rPr>
              <a:t>Rtn ANIL CHANGAROTH 		</a:t>
            </a:r>
          </a:p>
          <a:p>
            <a:pPr defTabSz="1219170">
              <a:buClr>
                <a:srgbClr val="000000"/>
              </a:buClr>
              <a:buSzPts val="2800"/>
            </a:pPr>
            <a:r>
              <a:rPr lang="en-US" sz="2200" kern="0" cap="all" dirty="0">
                <a:solidFill>
                  <a:srgbClr val="000000"/>
                </a:solidFill>
                <a:latin typeface="Bradley Hand" pitchFamily="2" charset="77"/>
                <a:ea typeface="Arial"/>
                <a:cs typeface="Arial"/>
                <a:sym typeface="Arial"/>
              </a:rPr>
              <a:t>RC PANDAN VALLEY </a:t>
            </a:r>
          </a:p>
          <a:p>
            <a:pPr defTabSz="1219170">
              <a:buClr>
                <a:srgbClr val="000000"/>
              </a:buClr>
              <a:buSzPts val="2800"/>
            </a:pPr>
            <a:r>
              <a:rPr lang="en-US" sz="2200" kern="0" cap="all" dirty="0">
                <a:solidFill>
                  <a:srgbClr val="000000"/>
                </a:solidFill>
                <a:latin typeface="Bradley Hand" pitchFamily="2" charset="77"/>
                <a:ea typeface="Arial"/>
                <a:cs typeface="Arial"/>
                <a:sym typeface="Arial"/>
              </a:rPr>
              <a:t>(SINGAPORe) </a:t>
            </a:r>
            <a:r>
              <a:rPr lang="en-GB" sz="2200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					</a:t>
            </a:r>
          </a:p>
          <a:p>
            <a:pPr algn="just"/>
            <a:endParaRPr lang="en-US" sz="2200" dirty="0">
              <a:latin typeface="Bradley Hand" pitchFamily="2" charset="77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895388" cy="64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r>
              <a:rPr lang="en-US" sz="1800" kern="0" dirty="0">
                <a:solidFill>
                  <a:srgbClr val="FF0000"/>
                </a:solidFill>
                <a:latin typeface="Bradley Hand" pitchFamily="2" charset="77"/>
              </a:rPr>
              <a:t>3 </a:t>
            </a:r>
            <a:endParaRPr sz="1800" kern="0" dirty="0">
              <a:solidFill>
                <a:srgbClr val="FF0000"/>
              </a:solidFill>
              <a:latin typeface="Bradley Hand" pitchFamily="2" charset="77"/>
            </a:endParaRPr>
          </a:p>
        </p:txBody>
      </p:sp>
      <p:pic>
        <p:nvPicPr>
          <p:cNvPr id="4" name="Picture 3" descr="A person wearing glasses&#10;&#10;Description automatically generated">
            <a:extLst>
              <a:ext uri="{FF2B5EF4-FFF2-40B4-BE49-F238E27FC236}">
                <a16:creationId xmlns:a16="http://schemas.microsoft.com/office/drawing/2014/main" id="{B94A1FE1-A8CB-4947-81F8-B947CB88B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40" y="1658002"/>
            <a:ext cx="2441971" cy="2566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450C3B-F96F-7A4B-A718-EDC2E21E48CD}"/>
              </a:ext>
            </a:extLst>
          </p:cNvPr>
          <p:cNvSpPr txBox="1"/>
          <p:nvPr/>
        </p:nvSpPr>
        <p:spPr>
          <a:xfrm>
            <a:off x="1542197" y="4113381"/>
            <a:ext cx="104860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buClr>
                <a:srgbClr val="000000"/>
              </a:buClr>
              <a:buSzPts val="2800"/>
            </a:pPr>
            <a:endParaRPr lang="en-US" kern="0" cap="all" dirty="0">
              <a:solidFill>
                <a:schemeClr val="bg1"/>
              </a:solidFill>
              <a:latin typeface="Bradley Hand" pitchFamily="2" charset="77"/>
              <a:cs typeface="Arial"/>
              <a:sym typeface="Arial"/>
            </a:endParaRPr>
          </a:p>
          <a:p>
            <a:pPr algn="r" defTabSz="1219170">
              <a:buClr>
                <a:srgbClr val="000000"/>
              </a:buClr>
              <a:buSzPts val="2800"/>
              <a:tabLst>
                <a:tab pos="4484688" algn="l"/>
              </a:tabLst>
            </a:pPr>
            <a:r>
              <a:rPr lang="en-US" sz="3200" b="1" kern="0" cap="all" dirty="0">
                <a:solidFill>
                  <a:srgbClr val="FF0000"/>
                </a:solidFill>
                <a:latin typeface="Bradley Hand" pitchFamily="2" charset="77"/>
                <a:cs typeface="Arial"/>
                <a:sym typeface="Arial"/>
              </a:rPr>
              <a:t>District 3310 Committees</a:t>
            </a:r>
            <a:r>
              <a:rPr lang="en-US" sz="2400" b="1" kern="0" cap="all" dirty="0">
                <a:solidFill>
                  <a:srgbClr val="FF0000"/>
                </a:solidFill>
                <a:latin typeface="Bradley Hand" pitchFamily="2" charset="77"/>
                <a:cs typeface="Arial"/>
                <a:sym typeface="Arial"/>
              </a:rPr>
              <a:t> </a:t>
            </a:r>
            <a:endParaRPr lang="en-US" sz="2400" b="1" dirty="0">
              <a:solidFill>
                <a:srgbClr val="FF0000"/>
              </a:solidFill>
              <a:latin typeface="Bradley Hand" pitchFamily="2" charset="77"/>
            </a:endParaRPr>
          </a:p>
          <a:p>
            <a:pPr defTabSz="1219170">
              <a:buClr>
                <a:srgbClr val="000000"/>
              </a:buClr>
              <a:buSzPts val="2800"/>
            </a:pPr>
            <a:endParaRPr lang="en-US" sz="1600" b="1" dirty="0">
              <a:solidFill>
                <a:schemeClr val="bg1"/>
              </a:solidFill>
              <a:latin typeface="Bradley Hand" pitchFamily="2" charset="77"/>
            </a:endParaRPr>
          </a:p>
          <a:p>
            <a:pPr defTabSz="1219170">
              <a:buClr>
                <a:srgbClr val="000000"/>
              </a:buClr>
              <a:buSzPts val="2800"/>
            </a:pPr>
            <a:r>
              <a:rPr lang="en-US" sz="2400" b="1" dirty="0">
                <a:solidFill>
                  <a:srgbClr val="FF0000"/>
                </a:solidFill>
                <a:latin typeface="Bradley Hand" pitchFamily="2" charset="77"/>
              </a:rPr>
              <a:t>	2020-2021</a:t>
            </a:r>
            <a:r>
              <a:rPr lang="en-US" sz="1600" b="1" dirty="0">
                <a:solidFill>
                  <a:schemeClr val="bg1"/>
                </a:solidFill>
                <a:latin typeface="Bradley Hand" pitchFamily="2" charset="77"/>
              </a:rPr>
              <a:t>			</a:t>
            </a:r>
            <a:r>
              <a:rPr lang="en-US" sz="2400" b="1" dirty="0">
                <a:solidFill>
                  <a:srgbClr val="FF0000"/>
                </a:solidFill>
                <a:latin typeface="Bradley Hand" pitchFamily="2" charset="77"/>
              </a:rPr>
              <a:t>2021-2022</a:t>
            </a:r>
            <a:endParaRPr lang="en-US" sz="2400" b="1" kern="0" cap="all" dirty="0">
              <a:solidFill>
                <a:srgbClr val="FF0000"/>
              </a:solidFill>
              <a:latin typeface="Bradley Hand" pitchFamily="2" charset="77"/>
              <a:cs typeface="Arial"/>
              <a:sym typeface="Arial"/>
            </a:endParaRPr>
          </a:p>
          <a:p>
            <a:pPr marL="457200" indent="-457200">
              <a:buAutoNum type="arabicParenBoth"/>
            </a:pPr>
            <a:r>
              <a:rPr lang="en-US" sz="1600" b="1" kern="0" dirty="0">
                <a:solidFill>
                  <a:schemeClr val="bg1"/>
                </a:solidFill>
                <a:latin typeface="Bradley Hand" pitchFamily="2" charset="77"/>
                <a:ea typeface="Montserrat"/>
                <a:cs typeface="Montserrat"/>
                <a:sym typeface="Montserrat"/>
              </a:rPr>
              <a:t>Youth Service (Regional Chair – Singapore) 	    (1) District Joint Rotaract Committee Co Chair</a:t>
            </a:r>
          </a:p>
          <a:p>
            <a:pPr marL="457200" indent="-457200">
              <a:buAutoNum type="arabicParenBoth"/>
            </a:pPr>
            <a:r>
              <a:rPr lang="en-US" sz="1600" b="1" dirty="0">
                <a:solidFill>
                  <a:schemeClr val="bg1"/>
                </a:solidFill>
                <a:latin typeface="Bradley Hand" pitchFamily="2" charset="77"/>
              </a:rPr>
              <a:t>Elevate Rotaract Task Force 		    (2) Rotary Youth Leaders Award (Regional Chair – </a:t>
            </a:r>
            <a:r>
              <a:rPr lang="en-US" sz="1600" b="1" dirty="0" err="1">
                <a:solidFill>
                  <a:schemeClr val="bg1"/>
                </a:solidFill>
                <a:latin typeface="Bradley Hand" pitchFamily="2" charset="77"/>
              </a:rPr>
              <a:t>S’pore</a:t>
            </a:r>
            <a:r>
              <a:rPr lang="en-US" sz="1600" b="1" dirty="0">
                <a:solidFill>
                  <a:schemeClr val="bg1"/>
                </a:solidFill>
                <a:latin typeface="Bradley Hand" pitchFamily="2" charset="77"/>
              </a:rPr>
              <a:t>)</a:t>
            </a:r>
          </a:p>
          <a:p>
            <a:pPr marL="342900" indent="-342900">
              <a:buAutoNum type="arabicParenBoth" startAt="3"/>
            </a:pPr>
            <a:r>
              <a:rPr lang="en-US" sz="1600" b="1" dirty="0">
                <a:solidFill>
                  <a:schemeClr val="bg1"/>
                </a:solidFill>
                <a:latin typeface="Bradley Hand" pitchFamily="2" charset="77"/>
              </a:rPr>
              <a:t>  Fellowship </a:t>
            </a:r>
            <a:r>
              <a:rPr lang="en-US" sz="1600" b="1" kern="0" cap="all" dirty="0">
                <a:solidFill>
                  <a:schemeClr val="bg1"/>
                </a:solidFill>
                <a:latin typeface="Bradley Hand" pitchFamily="2" charset="77"/>
                <a:cs typeface="Arial"/>
                <a:sym typeface="Arial"/>
              </a:rPr>
              <a:t>		   		    </a:t>
            </a:r>
            <a:r>
              <a:rPr lang="en-US" sz="1600" b="1" dirty="0">
                <a:solidFill>
                  <a:schemeClr val="bg1"/>
                </a:solidFill>
                <a:latin typeface="Bradley Hand" pitchFamily="2" charset="77"/>
              </a:rPr>
              <a:t>(3) Vocational Service  (Regional Deputy Chair – Spore)</a:t>
            </a:r>
          </a:p>
          <a:p>
            <a:r>
              <a:rPr lang="en-US" sz="1600" b="1" dirty="0">
                <a:solidFill>
                  <a:schemeClr val="bg1"/>
                </a:solidFill>
                <a:latin typeface="Bradley Hand" pitchFamily="2" charset="77"/>
              </a:rPr>
              <a:t>		(4) </a:t>
            </a:r>
            <a:r>
              <a:rPr lang="en-US" b="1" dirty="0">
                <a:solidFill>
                  <a:schemeClr val="bg1"/>
                </a:solidFill>
                <a:latin typeface="Bradley Hand" pitchFamily="2" charset="77"/>
              </a:rPr>
              <a:t>Constitution, Resolution &amp; Credentials</a:t>
            </a:r>
            <a:endParaRPr lang="en-US" b="1" kern="0" dirty="0">
              <a:solidFill>
                <a:schemeClr val="bg1"/>
              </a:solidFill>
              <a:latin typeface="Bradley Hand" pitchFamily="2" charset="77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2800"/>
            </a:pPr>
            <a:endParaRPr lang="en-US" kern="0" cap="all" dirty="0">
              <a:solidFill>
                <a:schemeClr val="bg1"/>
              </a:solidFill>
              <a:latin typeface="Bradley Hand" pitchFamily="2" charset="77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2800"/>
            </a:pPr>
            <a:r>
              <a:rPr lang="en-US" kern="0" cap="all" dirty="0">
                <a:solidFill>
                  <a:schemeClr val="bg1"/>
                </a:solidFill>
                <a:latin typeface="Bradley Hand" pitchFamily="2" charset="77"/>
                <a:cs typeface="Arial"/>
                <a:sym typeface="Arial"/>
              </a:rPr>
              <a:t>(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0DE79B-CD4A-9047-96B9-F144C2994273}"/>
              </a:ext>
            </a:extLst>
          </p:cNvPr>
          <p:cNvSpPr txBox="1"/>
          <p:nvPr/>
        </p:nvSpPr>
        <p:spPr>
          <a:xfrm>
            <a:off x="15610263" y="-2321498"/>
            <a:ext cx="72736" cy="100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4" descr="Image result for district 3310 and RI theme logo s">
            <a:extLst>
              <a:ext uri="{FF2B5EF4-FFF2-40B4-BE49-F238E27FC236}">
                <a16:creationId xmlns:a16="http://schemas.microsoft.com/office/drawing/2014/main" id="{4B863B02-47B8-3642-8FD8-800E641B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242" y="0"/>
            <a:ext cx="1563757" cy="5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F9F81E-4C8F-BC40-A840-3B14C0EB6AFD}"/>
              </a:ext>
            </a:extLst>
          </p:cNvPr>
          <p:cNvSpPr txBox="1"/>
          <p:nvPr/>
        </p:nvSpPr>
        <p:spPr>
          <a:xfrm>
            <a:off x="337457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39C9201-20A0-6749-95FF-00425E0C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9" y="228127"/>
            <a:ext cx="598405" cy="59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5551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35040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8D1E2-4200-3648-8A83-3CC3B5F5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6" y="4334274"/>
            <a:ext cx="11204812" cy="23616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radley Hand" pitchFamily="2" charset="77"/>
              </a:rPr>
              <a:t>CONFLICT</a:t>
            </a:r>
            <a:r>
              <a:rPr lang="en-US" dirty="0">
                <a:solidFill>
                  <a:schemeClr val="bg1"/>
                </a:solidFill>
                <a:latin typeface="Bradley Hand" pitchFamily="2" charset="77"/>
              </a:rPr>
              <a:t>  </a:t>
            </a:r>
            <a:br>
              <a:rPr lang="en-US" dirty="0">
                <a:solidFill>
                  <a:schemeClr val="bg1"/>
                </a:solidFill>
                <a:latin typeface="Bradley Hand" pitchFamily="2" charset="77"/>
              </a:rPr>
            </a:br>
            <a:r>
              <a:rPr lang="en-US" dirty="0">
                <a:solidFill>
                  <a:schemeClr val="bg1"/>
                </a:solidFill>
                <a:latin typeface="Bradley Hand" pitchFamily="2" charset="77"/>
              </a:rPr>
              <a:t>A serious disagreement between two parties, resulting in a negative consequence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6484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AD61B519-5A44-2848-A5C5-D873F03FD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65" y="462230"/>
            <a:ext cx="3615475" cy="2729684"/>
          </a:xfrm>
          <a:prstGeom prst="rect">
            <a:avLst/>
          </a:prstGeom>
        </p:spPr>
      </p:pic>
      <p:pic>
        <p:nvPicPr>
          <p:cNvPr id="7" name="Content Placeholder 6" descr="Text&#10;&#10;Description automatically generated with low confidence">
            <a:extLst>
              <a:ext uri="{FF2B5EF4-FFF2-40B4-BE49-F238E27FC236}">
                <a16:creationId xmlns:a16="http://schemas.microsoft.com/office/drawing/2014/main" id="{0A48C325-0A63-F240-A8DE-1C536E8A3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14800" y="1929587"/>
            <a:ext cx="4248805" cy="18962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2B60BB7-15E2-A549-A912-2050346A9F20}"/>
              </a:ext>
            </a:extLst>
          </p:cNvPr>
          <p:cNvSpPr txBox="1"/>
          <p:nvPr/>
        </p:nvSpPr>
        <p:spPr>
          <a:xfrm>
            <a:off x="6355641" y="4331839"/>
            <a:ext cx="5029200" cy="177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Bradley Hand" pitchFamily="2" charset="77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7EB3B8C-9E1A-104D-AA94-7AA3987CF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9" y="120052"/>
            <a:ext cx="598405" cy="59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E1995D-EFAF-0042-938D-82851634E9C6}"/>
              </a:ext>
            </a:extLst>
          </p:cNvPr>
          <p:cNvSpPr txBox="1"/>
          <p:nvPr/>
        </p:nvSpPr>
        <p:spPr>
          <a:xfrm>
            <a:off x="4625009" y="2862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4" descr="Image result for district 3310 and RI theme logo s">
            <a:extLst>
              <a:ext uri="{FF2B5EF4-FFF2-40B4-BE49-F238E27FC236}">
                <a16:creationId xmlns:a16="http://schemas.microsoft.com/office/drawing/2014/main" id="{CFC81973-B8F0-024E-AB51-44BC9772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242" y="0"/>
            <a:ext cx="1563757" cy="5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BD98FE-66C4-0E48-BB0B-A2F9463869E8}"/>
              </a:ext>
            </a:extLst>
          </p:cNvPr>
          <p:cNvSpPr txBox="1"/>
          <p:nvPr/>
        </p:nvSpPr>
        <p:spPr>
          <a:xfrm>
            <a:off x="15610263" y="-2321498"/>
            <a:ext cx="72736" cy="100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107973-14C6-444C-8008-D2420EE208EC}"/>
              </a:ext>
            </a:extLst>
          </p:cNvPr>
          <p:cNvSpPr/>
          <p:nvPr/>
        </p:nvSpPr>
        <p:spPr>
          <a:xfrm>
            <a:off x="11410120" y="6134386"/>
            <a:ext cx="1171073" cy="67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FF0000"/>
              </a:solidFill>
              <a:latin typeface="Bradley Hand" pitchFamily="2" charset="77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Bradley Hand" pitchFamily="2" charset="77"/>
              </a:rPr>
              <a:t>7/20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F58C265D-68F3-104B-A799-5BC9E1CFCFD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86550" y="883416"/>
            <a:ext cx="4064075" cy="2258248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1819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8D1E2-4200-3648-8A83-3CC3B5F5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53641"/>
            <a:ext cx="4925755" cy="27913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Bradley Hand" pitchFamily="2" charset="77"/>
              </a:rPr>
              <a:t>CONSENSUAL</a:t>
            </a:r>
            <a:br>
              <a:rPr lang="en-US" sz="4800" dirty="0">
                <a:solidFill>
                  <a:srgbClr val="FF0000"/>
                </a:solidFill>
                <a:latin typeface="Bradley Hand" pitchFamily="2" charset="77"/>
              </a:rPr>
            </a:br>
            <a:br>
              <a:rPr lang="en-US" sz="4800" dirty="0">
                <a:solidFill>
                  <a:srgbClr val="FF0000"/>
                </a:solidFill>
                <a:latin typeface="Bradley Hand" pitchFamily="2" charset="77"/>
              </a:rPr>
            </a:br>
            <a:r>
              <a:rPr lang="en-US" sz="4800" dirty="0">
                <a:latin typeface="Bradley Hand" pitchFamily="2" charset="77"/>
              </a:rPr>
              <a:t>AVOIDANCE / RESOLUTION</a:t>
            </a:r>
            <a:r>
              <a:rPr lang="en-US" sz="4800" dirty="0">
                <a:solidFill>
                  <a:srgbClr val="FF0000"/>
                </a:solidFill>
                <a:latin typeface="Bradley Hand" pitchFamily="2" charset="77"/>
              </a:rPr>
              <a:t> </a:t>
            </a:r>
            <a:r>
              <a:rPr lang="en-GB" sz="6000" b="1" dirty="0">
                <a:solidFill>
                  <a:srgbClr val="FFFFFF"/>
                </a:solidFill>
                <a:latin typeface="Bradley Hand" pitchFamily="2" charset="77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Bradley Hand" pitchFamily="2" charset="77"/>
              </a:rPr>
              <a:t> </a:t>
            </a:r>
            <a:r>
              <a:rPr lang="en-GB" sz="6000" b="1" dirty="0">
                <a:solidFill>
                  <a:srgbClr val="FFFFFF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0DDCA4-36A2-BF44-9AAB-944C9A61A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42" y="120052"/>
            <a:ext cx="6979931" cy="662758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latin typeface="Bradley Hand" pitchFamily="2" charset="77"/>
            </a:endParaRPr>
          </a:p>
          <a:p>
            <a:r>
              <a:rPr lang="en-US" sz="4000" dirty="0">
                <a:solidFill>
                  <a:srgbClr val="FF0000"/>
                </a:solidFill>
                <a:latin typeface="Bradley Hand" pitchFamily="2" charset="77"/>
              </a:rPr>
              <a:t>CONCILIATION</a:t>
            </a:r>
            <a:r>
              <a:rPr lang="en-US" sz="4000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en-US" sz="4000" dirty="0">
                <a:latin typeface="Bradley Hand" pitchFamily="2" charset="77"/>
              </a:rPr>
              <a:t>– </a:t>
            </a:r>
          </a:p>
          <a:p>
            <a:pPr marL="0" indent="0">
              <a:buNone/>
            </a:pPr>
            <a:r>
              <a:rPr lang="en-US" sz="4000" dirty="0">
                <a:latin typeface="Bradley Hand" pitchFamily="2" charset="77"/>
              </a:rPr>
              <a:t>parties voluntarily enters into dialogue, at times with assistance of a 3</a:t>
            </a:r>
            <a:r>
              <a:rPr lang="en-US" sz="4000" baseline="30000" dirty="0">
                <a:latin typeface="Bradley Hand" pitchFamily="2" charset="77"/>
              </a:rPr>
              <a:t>rd</a:t>
            </a:r>
            <a:r>
              <a:rPr lang="en-US" sz="4000" dirty="0">
                <a:latin typeface="Bradley Hand" pitchFamily="2" charset="77"/>
              </a:rPr>
              <a:t> party </a:t>
            </a:r>
          </a:p>
          <a:p>
            <a:pPr algn="just"/>
            <a:endParaRPr lang="en-SG" sz="4000" dirty="0">
              <a:solidFill>
                <a:schemeClr val="bg1"/>
              </a:solidFill>
              <a:latin typeface="Bradley Hand" pitchFamily="2" charset="77"/>
            </a:endParaRPr>
          </a:p>
          <a:p>
            <a:r>
              <a:rPr lang="en-US" sz="4000" dirty="0">
                <a:solidFill>
                  <a:srgbClr val="FF0000"/>
                </a:solidFill>
                <a:latin typeface="Bradley Hand" pitchFamily="2" charset="77"/>
              </a:rPr>
              <a:t>NEGOTIATION</a:t>
            </a:r>
            <a:r>
              <a:rPr lang="en-US" sz="4000" dirty="0">
                <a:latin typeface="Bradley Hand" pitchFamily="2" charset="77"/>
              </a:rPr>
              <a:t> – an interactive communication process; sharing information and  bridging differences of opinions; modifying expectations and requirements</a:t>
            </a:r>
            <a:endParaRPr lang="en-SG" sz="4000" dirty="0">
              <a:latin typeface="Bradley Hand" pitchFamily="2" charset="77"/>
            </a:endParaRPr>
          </a:p>
          <a:p>
            <a:pPr marL="0" indent="0">
              <a:buNone/>
            </a:pPr>
            <a:endParaRPr lang="en-SG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4" descr="Icon&#10;&#10;Description automatically generated">
            <a:extLst>
              <a:ext uri="{FF2B5EF4-FFF2-40B4-BE49-F238E27FC236}">
                <a16:creationId xmlns:a16="http://schemas.microsoft.com/office/drawing/2014/main" id="{82F27C28-8490-894E-B500-345BF1F19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9" y="120052"/>
            <a:ext cx="725381" cy="7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55CD82-6096-AE49-8BEA-0B5C7F2DA8A5}"/>
              </a:ext>
            </a:extLst>
          </p:cNvPr>
          <p:cNvSpPr txBox="1"/>
          <p:nvPr/>
        </p:nvSpPr>
        <p:spPr>
          <a:xfrm>
            <a:off x="11034157" y="6467982"/>
            <a:ext cx="103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Bradley Hand" pitchFamily="2" charset="77"/>
              </a:rPr>
              <a:t>     9/20</a:t>
            </a:r>
            <a:endParaRPr lang="en-US" dirty="0"/>
          </a:p>
        </p:txBody>
      </p:sp>
      <p:pic>
        <p:nvPicPr>
          <p:cNvPr id="24" name="Picture 4" descr="Image result for district 3310 and RI theme logo s">
            <a:extLst>
              <a:ext uri="{FF2B5EF4-FFF2-40B4-BE49-F238E27FC236}">
                <a16:creationId xmlns:a16="http://schemas.microsoft.com/office/drawing/2014/main" id="{54D72E74-C085-9740-A2FB-748B6639E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242" y="0"/>
            <a:ext cx="1563757" cy="5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6F6EF64-EC60-7B45-BC24-AEE1D25A3981}"/>
              </a:ext>
            </a:extLst>
          </p:cNvPr>
          <p:cNvSpPr txBox="1"/>
          <p:nvPr/>
        </p:nvSpPr>
        <p:spPr>
          <a:xfrm>
            <a:off x="15610263" y="-2321498"/>
            <a:ext cx="72736" cy="100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0967"/>
            <a:ext cx="12192000" cy="549703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0"/>
            <a:ext cx="12192000" cy="3049325"/>
            <a:chOff x="0" y="3808676"/>
            <a:chExt cx="12192000" cy="304932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C8D1E2-4200-3648-8A83-3CC3B5F5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48056"/>
            <a:ext cx="9833548" cy="106680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b="1" dirty="0">
                <a:solidFill>
                  <a:srgbClr val="3F3F3F"/>
                </a:solidFill>
                <a:latin typeface="Bradley Hand" pitchFamily="2" charset="77"/>
              </a:rPr>
            </a:br>
            <a:r>
              <a:rPr lang="en-US" sz="6700" dirty="0">
                <a:solidFill>
                  <a:srgbClr val="FF0000"/>
                </a:solidFill>
                <a:latin typeface="Bradley Hand" pitchFamily="2" charset="77"/>
              </a:rPr>
              <a:t>MEDIATION</a:t>
            </a:r>
            <a:br>
              <a:rPr lang="en-SG" sz="3400" dirty="0">
                <a:solidFill>
                  <a:srgbClr val="3F3F3F"/>
                </a:solidFill>
              </a:rPr>
            </a:br>
            <a:endParaRPr lang="en-GB" sz="3400" b="1" dirty="0">
              <a:solidFill>
                <a:srgbClr val="3F3F3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0DDCA4-36A2-BF44-9AAB-944C9A61A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49325"/>
            <a:ext cx="9833548" cy="29455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SG" sz="2400" dirty="0">
              <a:solidFill>
                <a:srgbClr val="FFFFFF"/>
              </a:solidFill>
              <a:latin typeface="Bradley Hand" pitchFamily="2" charset="77"/>
            </a:endParaRPr>
          </a:p>
          <a:p>
            <a:endParaRPr lang="en-SG" sz="2400" dirty="0">
              <a:solidFill>
                <a:srgbClr val="FFFFFF"/>
              </a:solidFill>
              <a:latin typeface="Bradley Hand" pitchFamily="2" charset="77"/>
            </a:endParaRPr>
          </a:p>
          <a:p>
            <a:pPr marL="0" lvl="0" indent="0">
              <a:buNone/>
            </a:pPr>
            <a:endParaRPr lang="en-SG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2D64438-E17C-B848-8047-A7DF94710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9" y="120052"/>
            <a:ext cx="780762" cy="78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210066-48FF-C841-A43A-8354E852B8EA}"/>
              </a:ext>
            </a:extLst>
          </p:cNvPr>
          <p:cNvSpPr txBox="1"/>
          <p:nvPr/>
        </p:nvSpPr>
        <p:spPr>
          <a:xfrm>
            <a:off x="11131826" y="6143957"/>
            <a:ext cx="896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Bradley Hand" pitchFamily="2" charset="77"/>
              </a:rPr>
              <a:t>   12</a:t>
            </a:r>
            <a:r>
              <a:rPr lang="en-US" dirty="0">
                <a:solidFill>
                  <a:srgbClr val="FF0000"/>
                </a:solidFill>
                <a:latin typeface="Bradley Hand" pitchFamily="2" charset="77"/>
              </a:rPr>
              <a:t>/20</a:t>
            </a:r>
            <a:endParaRPr lang="en-US" dirty="0"/>
          </a:p>
        </p:txBody>
      </p:sp>
      <p:pic>
        <p:nvPicPr>
          <p:cNvPr id="13" name="Picture 4" descr="Image result for district 3310 and RI theme logo s">
            <a:extLst>
              <a:ext uri="{FF2B5EF4-FFF2-40B4-BE49-F238E27FC236}">
                <a16:creationId xmlns:a16="http://schemas.microsoft.com/office/drawing/2014/main" id="{E8FBB19D-C568-F442-9694-131A51736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242" y="0"/>
            <a:ext cx="1563757" cy="5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DA0852-0A05-9B45-8494-8CDC72F36B11}"/>
              </a:ext>
            </a:extLst>
          </p:cNvPr>
          <p:cNvSpPr txBox="1"/>
          <p:nvPr/>
        </p:nvSpPr>
        <p:spPr>
          <a:xfrm>
            <a:off x="15610263" y="-2321498"/>
            <a:ext cx="72736" cy="100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ED39F-6B96-A14D-984B-9418F8D2F815}"/>
              </a:ext>
            </a:extLst>
          </p:cNvPr>
          <p:cNvSpPr txBox="1"/>
          <p:nvPr/>
        </p:nvSpPr>
        <p:spPr>
          <a:xfrm>
            <a:off x="163789" y="2373694"/>
            <a:ext cx="1186442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Bradley Hand" pitchFamily="2" charset="77"/>
              </a:rPr>
              <a:t>A</a:t>
            </a:r>
            <a:r>
              <a:rPr lang="en-US" sz="4400" dirty="0">
                <a:latin typeface="Bradley Hand" pitchFamily="2" charset="77"/>
              </a:rPr>
              <a:t> neutral 3</a:t>
            </a:r>
            <a:r>
              <a:rPr lang="en-US" sz="4400" baseline="30000" dirty="0">
                <a:latin typeface="Bradley Hand" pitchFamily="2" charset="77"/>
              </a:rPr>
              <a:t>rd</a:t>
            </a:r>
            <a:r>
              <a:rPr lang="en-US" sz="4400" dirty="0">
                <a:latin typeface="Bradley Hand" pitchFamily="2" charset="77"/>
              </a:rPr>
              <a:t> party facilitating (at times evaluating) parties’ negotiations to help them arrive at a mutually beneficial solution </a:t>
            </a:r>
          </a:p>
          <a:p>
            <a:pPr algn="just"/>
            <a:endParaRPr lang="en-US" sz="4400" dirty="0">
              <a:latin typeface="Bradley Hand" pitchFamily="2" charset="77"/>
            </a:endParaRPr>
          </a:p>
          <a:p>
            <a:pPr algn="ctr"/>
            <a:r>
              <a:rPr lang="en-US" sz="4400" dirty="0">
                <a:latin typeface="Bradley Hand" pitchFamily="2" charset="77"/>
              </a:rPr>
              <a:t>Focusing on their </a:t>
            </a:r>
            <a:r>
              <a:rPr lang="en-US" sz="4400" dirty="0">
                <a:solidFill>
                  <a:srgbClr val="FF0000"/>
                </a:solidFill>
                <a:latin typeface="Bradley Hand" pitchFamily="2" charset="77"/>
              </a:rPr>
              <a:t>Interests</a:t>
            </a:r>
            <a:r>
              <a:rPr lang="en-US" sz="4400" dirty="0">
                <a:latin typeface="Bradley Hand" pitchFamily="2" charset="77"/>
              </a:rPr>
              <a:t> </a:t>
            </a:r>
          </a:p>
          <a:p>
            <a:pPr algn="ctr"/>
            <a:r>
              <a:rPr lang="en-US" sz="4400" dirty="0">
                <a:latin typeface="Bradley Hand" pitchFamily="2" charset="77"/>
              </a:rPr>
              <a:t>and not their </a:t>
            </a:r>
            <a:r>
              <a:rPr lang="en-US" sz="4400" dirty="0">
                <a:solidFill>
                  <a:srgbClr val="FF0000"/>
                </a:solidFill>
                <a:latin typeface="Bradley Hand" pitchFamily="2" charset="77"/>
              </a:rPr>
              <a:t>Positions</a:t>
            </a:r>
            <a:endParaRPr lang="en-SG" sz="4400" dirty="0">
              <a:latin typeface="Bradley Hand" pitchFamily="2" charset="77"/>
            </a:endParaRPr>
          </a:p>
          <a:p>
            <a:endParaRPr lang="en-US" dirty="0">
              <a:solidFill>
                <a:schemeClr val="bg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676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8D1E2-4200-3648-8A83-3CC3B5F5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217714"/>
            <a:ext cx="7126064" cy="157881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Bradley Hand" pitchFamily="2" charset="77"/>
              </a:rPr>
              <a:t>THE </a:t>
            </a:r>
            <a:r>
              <a:rPr lang="en-GB" sz="4000" b="1" dirty="0">
                <a:solidFill>
                  <a:srgbClr val="FF0000"/>
                </a:solidFill>
                <a:latin typeface="Bradley Hand" pitchFamily="2" charset="77"/>
              </a:rPr>
              <a:t>4 WAY TEST </a:t>
            </a:r>
            <a:br>
              <a:rPr lang="en-GB" sz="4000" b="1" dirty="0">
                <a:solidFill>
                  <a:srgbClr val="FF0000"/>
                </a:solidFill>
                <a:latin typeface="Bradley Hand" pitchFamily="2" charset="77"/>
              </a:rPr>
            </a:br>
            <a:r>
              <a:rPr lang="en-GB" sz="4000" b="1" dirty="0">
                <a:solidFill>
                  <a:schemeClr val="bg1"/>
                </a:solidFill>
                <a:latin typeface="Bradley Hand" pitchFamily="2" charset="77"/>
              </a:rPr>
              <a:t>THE ESSENCE OF MEDIATION </a:t>
            </a:r>
            <a:r>
              <a:rPr lang="en-GB" sz="4000" b="1" dirty="0">
                <a:solidFill>
                  <a:srgbClr val="FFFFFF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0DDCA4-36A2-BF44-9AAB-944C9A61A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852" y="1045030"/>
            <a:ext cx="8229600" cy="533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700" b="1" dirty="0">
              <a:solidFill>
                <a:srgbClr val="FFFFFF"/>
              </a:solidFill>
              <a:latin typeface="Bradley Hand" pitchFamily="2" charset="77"/>
            </a:endParaRPr>
          </a:p>
          <a:p>
            <a:pPr marL="412750" indent="-412750">
              <a:buFont typeface="Wingdings" pitchFamily="2" charset="2"/>
              <a:buChar char="§"/>
            </a:pPr>
            <a:r>
              <a:rPr lang="en-US" sz="1700" dirty="0">
                <a:solidFill>
                  <a:srgbClr val="FFFFFF"/>
                </a:solidFill>
                <a:latin typeface="Bradley Hand" pitchFamily="2" charset="77"/>
              </a:rPr>
              <a:t>										</a:t>
            </a:r>
            <a:endParaRPr lang="en-SG" sz="17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4" descr="Icon&#10;&#10;Description automatically generated">
            <a:extLst>
              <a:ext uri="{FF2B5EF4-FFF2-40B4-BE49-F238E27FC236}">
                <a16:creationId xmlns:a16="http://schemas.microsoft.com/office/drawing/2014/main" id="{82F27C28-8490-894E-B500-345BF1F19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9" y="120052"/>
            <a:ext cx="725381" cy="7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district 3310 and RI theme logo s">
            <a:extLst>
              <a:ext uri="{FF2B5EF4-FFF2-40B4-BE49-F238E27FC236}">
                <a16:creationId xmlns:a16="http://schemas.microsoft.com/office/drawing/2014/main" id="{EC6D27BE-70F7-2948-B285-A44C5DE5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242" y="0"/>
            <a:ext cx="1563757" cy="5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6F6EF64-EC60-7B45-BC24-AEE1D25A3981}"/>
              </a:ext>
            </a:extLst>
          </p:cNvPr>
          <p:cNvSpPr txBox="1"/>
          <p:nvPr/>
        </p:nvSpPr>
        <p:spPr>
          <a:xfrm>
            <a:off x="15610263" y="-2321498"/>
            <a:ext cx="72736" cy="100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5516A-4653-C344-94C2-72361E120F8E}"/>
              </a:ext>
            </a:extLst>
          </p:cNvPr>
          <p:cNvSpPr txBox="1"/>
          <p:nvPr/>
        </p:nvSpPr>
        <p:spPr>
          <a:xfrm>
            <a:off x="11190515" y="6180891"/>
            <a:ext cx="10014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radley Hand" pitchFamily="2" charset="77"/>
              </a:rPr>
              <a:t>   </a:t>
            </a:r>
            <a:r>
              <a:rPr lang="en-US" dirty="0">
                <a:solidFill>
                  <a:srgbClr val="FF0000"/>
                </a:solidFill>
                <a:latin typeface="Bradley Hand" pitchFamily="2" charset="77"/>
              </a:rPr>
              <a:t>14/20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D0BC2E47-962E-8643-B749-26B41D243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678" y="1877288"/>
            <a:ext cx="6169224" cy="450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480E40-9D62-4876-84A9-58431E11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826680"/>
            <a:ext cx="10395857" cy="1325563"/>
          </a:xfrm>
        </p:spPr>
        <p:txBody>
          <a:bodyPr>
            <a:normAutofit/>
          </a:bodyPr>
          <a:lstStyle/>
          <a:p>
            <a:pPr algn="ctr"/>
            <a:br>
              <a:rPr lang="en-US" sz="4000" b="1" kern="0" dirty="0">
                <a:latin typeface="Bradley Hand" pitchFamily="2" charset="77"/>
                <a:ea typeface="Montserrat"/>
                <a:cs typeface="Montserrat"/>
                <a:sym typeface="Montserrat"/>
              </a:rPr>
            </a:br>
            <a:r>
              <a:rPr lang="en-US" sz="4000" b="1" kern="0" dirty="0">
                <a:latin typeface="Bradley Hand" pitchFamily="2" charset="77"/>
                <a:ea typeface="Montserrat"/>
                <a:cs typeface="Montserrat"/>
                <a:sym typeface="Montserrat"/>
              </a:rPr>
              <a:t>ISSUES &amp; PROBLEMS   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7F6E7-FFEE-4998-BBB0-47489C3B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SG" sz="2000" dirty="0">
              <a:solidFill>
                <a:srgbClr val="000000"/>
              </a:solidFill>
            </a:endParaRPr>
          </a:p>
          <a:p>
            <a:endParaRPr lang="en-SG" sz="2000" dirty="0">
              <a:solidFill>
                <a:srgbClr val="000000"/>
              </a:solidFill>
            </a:endParaRPr>
          </a:p>
        </p:txBody>
      </p:sp>
      <p:pic>
        <p:nvPicPr>
          <p:cNvPr id="17" name="Picture 16" descr="A picture containing text, primate, mammal, ape&#10;&#10;Description automatically generated">
            <a:extLst>
              <a:ext uri="{FF2B5EF4-FFF2-40B4-BE49-F238E27FC236}">
                <a16:creationId xmlns:a16="http://schemas.microsoft.com/office/drawing/2014/main" id="{F98C96BA-2B3F-5340-96F8-29EC1495F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703" y="2491277"/>
            <a:ext cx="4353584" cy="2572674"/>
          </a:xfrm>
          <a:prstGeom prst="rect">
            <a:avLst/>
          </a:prstGeom>
        </p:spPr>
      </p:pic>
      <p:pic>
        <p:nvPicPr>
          <p:cNvPr id="19" name="Picture 18" descr="A picture containing text, music, bassoon, bowed instrument&#10;&#10;Description automatically generated">
            <a:extLst>
              <a:ext uri="{FF2B5EF4-FFF2-40B4-BE49-F238E27FC236}">
                <a16:creationId xmlns:a16="http://schemas.microsoft.com/office/drawing/2014/main" id="{A860346B-C8B1-8D40-938C-CC8FE2F06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12" y="2491277"/>
            <a:ext cx="3991725" cy="29391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8D0561-64E3-E44B-BBF4-0E47ADAF6AF2}"/>
              </a:ext>
            </a:extLst>
          </p:cNvPr>
          <p:cNvSpPr txBox="1"/>
          <p:nvPr/>
        </p:nvSpPr>
        <p:spPr>
          <a:xfrm>
            <a:off x="15620329" y="-2321497"/>
            <a:ext cx="62670" cy="7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DDCB04-B88E-0D42-AB98-E67C1B031904}"/>
              </a:ext>
            </a:extLst>
          </p:cNvPr>
          <p:cNvSpPr txBox="1"/>
          <p:nvPr/>
        </p:nvSpPr>
        <p:spPr>
          <a:xfrm>
            <a:off x="11396659" y="6537769"/>
            <a:ext cx="102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radley Hand" pitchFamily="2" charset="77"/>
              </a:rPr>
              <a:t>18/20</a:t>
            </a:r>
            <a:endParaRPr lang="en-US" dirty="0"/>
          </a:p>
        </p:txBody>
      </p:sp>
      <p:pic>
        <p:nvPicPr>
          <p:cNvPr id="16" name="Picture 4" descr="Image result for district 3310 and RI theme logo s">
            <a:extLst>
              <a:ext uri="{FF2B5EF4-FFF2-40B4-BE49-F238E27FC236}">
                <a16:creationId xmlns:a16="http://schemas.microsoft.com/office/drawing/2014/main" id="{EA333AB0-65C7-1B48-B6CE-CAF943791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242" y="0"/>
            <a:ext cx="1563757" cy="5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9F1C800-4263-7049-8D41-C2013855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9" y="120052"/>
            <a:ext cx="725381" cy="7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7947DB-2866-364C-BCF9-B026DFDCC6CF}"/>
              </a:ext>
            </a:extLst>
          </p:cNvPr>
          <p:cNvSpPr txBox="1"/>
          <p:nvPr/>
        </p:nvSpPr>
        <p:spPr>
          <a:xfrm>
            <a:off x="968991" y="3016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488C9FF4-2D76-C145-A6E9-4BD1FD7456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6094" y="4244967"/>
            <a:ext cx="2794753" cy="23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85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480E40-9D62-4876-84A9-58431E11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20812"/>
            <a:ext cx="11480495" cy="1716487"/>
          </a:xfrm>
        </p:spPr>
        <p:txBody>
          <a:bodyPr>
            <a:noAutofit/>
          </a:bodyPr>
          <a:lstStyle/>
          <a:p>
            <a:pPr algn="ctr"/>
            <a:r>
              <a:rPr lang="en-US" sz="3200" b="1" kern="0" dirty="0">
                <a:latin typeface="Bradley Hand" pitchFamily="2" charset="77"/>
                <a:ea typeface="Montserrat"/>
                <a:cs typeface="Montserrat"/>
                <a:sym typeface="Montserrat"/>
              </a:rPr>
              <a:t> </a:t>
            </a:r>
            <a:br>
              <a:rPr lang="en-US" sz="3200" b="1" kern="0" dirty="0">
                <a:latin typeface="Bradley Hand" pitchFamily="2" charset="77"/>
                <a:ea typeface="Montserrat"/>
                <a:cs typeface="Montserrat"/>
                <a:sym typeface="Montserrat"/>
              </a:rPr>
            </a:br>
            <a:r>
              <a:rPr lang="en-US" sz="3200" b="1" kern="0" dirty="0">
                <a:latin typeface="Bradley Hand" pitchFamily="2" charset="77"/>
                <a:ea typeface="Montserrat"/>
                <a:cs typeface="Montserrat"/>
                <a:sym typeface="Montserrat"/>
              </a:rPr>
              <a:t>CONFRONTING ISSUES vs BEING CONFRONTATIONAL </a:t>
            </a:r>
            <a:endParaRPr lang="en-S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7F6E7-FFEE-4998-BBB0-47489C3B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SG" sz="2000" dirty="0">
              <a:solidFill>
                <a:srgbClr val="000000"/>
              </a:solidFill>
            </a:endParaRPr>
          </a:p>
          <a:p>
            <a:endParaRPr lang="en-SG" sz="2000" dirty="0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8D0561-64E3-E44B-BBF4-0E47ADAF6AF2}"/>
              </a:ext>
            </a:extLst>
          </p:cNvPr>
          <p:cNvSpPr txBox="1"/>
          <p:nvPr/>
        </p:nvSpPr>
        <p:spPr>
          <a:xfrm>
            <a:off x="15620329" y="-2321497"/>
            <a:ext cx="62670" cy="7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DDCB04-B88E-0D42-AB98-E67C1B031904}"/>
              </a:ext>
            </a:extLst>
          </p:cNvPr>
          <p:cNvSpPr txBox="1"/>
          <p:nvPr/>
        </p:nvSpPr>
        <p:spPr>
          <a:xfrm>
            <a:off x="11396659" y="6537769"/>
            <a:ext cx="102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radley Hand" pitchFamily="2" charset="77"/>
              </a:rPr>
              <a:t>19/20</a:t>
            </a:r>
            <a:endParaRPr lang="en-US" dirty="0"/>
          </a:p>
        </p:txBody>
      </p:sp>
      <p:pic>
        <p:nvPicPr>
          <p:cNvPr id="16" name="Picture 4" descr="Image result for district 3310 and RI theme logo s">
            <a:extLst>
              <a:ext uri="{FF2B5EF4-FFF2-40B4-BE49-F238E27FC236}">
                <a16:creationId xmlns:a16="http://schemas.microsoft.com/office/drawing/2014/main" id="{EA333AB0-65C7-1B48-B6CE-CAF943791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242" y="0"/>
            <a:ext cx="1563757" cy="5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outdoor, different&#10;&#10;Description automatically generated">
            <a:extLst>
              <a:ext uri="{FF2B5EF4-FFF2-40B4-BE49-F238E27FC236}">
                <a16:creationId xmlns:a16="http://schemas.microsoft.com/office/drawing/2014/main" id="{9F45778A-7BC2-034E-B396-E9E0CAAED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36" y="2470408"/>
            <a:ext cx="2849089" cy="2694174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98EA7CA-4D4E-4E49-997B-3B7911D36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2460" y="2405027"/>
            <a:ext cx="3552531" cy="3474207"/>
          </a:xfrm>
          <a:prstGeom prst="rect">
            <a:avLst/>
          </a:prstGeom>
        </p:spPr>
      </p:pic>
      <p:pic>
        <p:nvPicPr>
          <p:cNvPr id="11" name="Picture 10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410E4E5C-158C-7149-A338-84F59553D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7895" y="4167069"/>
            <a:ext cx="5421956" cy="2551509"/>
          </a:xfrm>
          <a:prstGeom prst="rect">
            <a:avLst/>
          </a:prstGeom>
        </p:spPr>
      </p:pic>
      <p:pic>
        <p:nvPicPr>
          <p:cNvPr id="22" name="Picture 2" descr="Cartoon Achievement Community Images, Stock Photos &amp; Vectors | Shutterstock">
            <a:extLst>
              <a:ext uri="{FF2B5EF4-FFF2-40B4-BE49-F238E27FC236}">
                <a16:creationId xmlns:a16="http://schemas.microsoft.com/office/drawing/2014/main" id="{BB38BD9D-2776-E048-96EC-DAE2AD2BE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0EEEF"/>
              </a:clrFrom>
              <a:clrTo>
                <a:srgbClr val="F0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7"/>
          <a:stretch/>
        </p:blipFill>
        <p:spPr bwMode="auto">
          <a:xfrm>
            <a:off x="4749089" y="2431220"/>
            <a:ext cx="2555106" cy="17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8E9F5F3E-2571-184F-9054-BCF745E94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9" y="120052"/>
            <a:ext cx="725381" cy="7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793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TAS 20 Conflict Avoidance &amp; Resolution (2 May 21)[2]" id="{281263E8-6B8C-504F-9D9F-F5C56233AE64}" vid="{15E53B3B-5F40-1B4C-9D70-001C2C647570}"/>
    </a:ext>
  </a:extLst>
</a:theme>
</file>

<file path=ppt/theme/theme2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TAS 20 Conflict Avoidance &amp; Resolution (2 May 21)[2]" id="{281263E8-6B8C-504F-9D9F-F5C56233AE64}" vid="{610F77D7-69A1-AC46-B829-FE18B368FA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258</Words>
  <Application>Microsoft Macintosh PowerPoint</Application>
  <PresentationFormat>Widescreen</PresentationFormat>
  <Paragraphs>52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Bradley Hand</vt:lpstr>
      <vt:lpstr>Calibri</vt:lpstr>
      <vt:lpstr>Calibri Light</vt:lpstr>
      <vt:lpstr>Century Gothic</vt:lpstr>
      <vt:lpstr>Merriweather</vt:lpstr>
      <vt:lpstr>Montserrat</vt:lpstr>
      <vt:lpstr>Roboto</vt:lpstr>
      <vt:lpstr>Wingdings</vt:lpstr>
      <vt:lpstr>Office Theme</vt:lpstr>
      <vt:lpstr>Paradigm</vt:lpstr>
      <vt:lpstr>   ROTARY DISTRICT TRAINING ASSEMBLY (DISTAS ’21)  </vt:lpstr>
      <vt:lpstr>PowerPoint Presentation</vt:lpstr>
      <vt:lpstr>CONFLICT   A serious disagreement between two parties, resulting in a negative consequence </vt:lpstr>
      <vt:lpstr>CONSENSUAL  AVOIDANCE / RESOLUTION      </vt:lpstr>
      <vt:lpstr> MEDIATION </vt:lpstr>
      <vt:lpstr>THE 4 WAY TEST  THE ESSENCE OF MEDIATION  </vt:lpstr>
      <vt:lpstr> ISSUES &amp; PROBLEMS   </vt:lpstr>
      <vt:lpstr>  CONFRONTING ISSUES vs BEING CONFRONTATIONAL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ROTARY DISTRICT TRAINING ASSEMBLY (DISTAS ’21)  </dc:title>
  <dc:creator>Anil Changaroth</dc:creator>
  <cp:lastModifiedBy>Anil Changaroth</cp:lastModifiedBy>
  <cp:revision>2</cp:revision>
  <cp:lastPrinted>2021-02-17T02:43:24Z</cp:lastPrinted>
  <dcterms:created xsi:type="dcterms:W3CDTF">2021-04-26T14:00:07Z</dcterms:created>
  <dcterms:modified xsi:type="dcterms:W3CDTF">2021-04-30T01:06:32Z</dcterms:modified>
</cp:coreProperties>
</file>