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9" r:id="rId2"/>
    <p:sldId id="266" r:id="rId3"/>
    <p:sldId id="268" r:id="rId4"/>
    <p:sldId id="270" r:id="rId5"/>
    <p:sldId id="358" r:id="rId6"/>
    <p:sldId id="319" r:id="rId7"/>
    <p:sldId id="326" r:id="rId8"/>
    <p:sldId id="278"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11"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2" autoAdjust="0"/>
    <p:restoredTop sz="97866" autoAdjust="0"/>
  </p:normalViewPr>
  <p:slideViewPr>
    <p:cSldViewPr snapToGrid="0" showGuides="1">
      <p:cViewPr varScale="1">
        <p:scale>
          <a:sx n="118" d="100"/>
          <a:sy n="118" d="100"/>
        </p:scale>
        <p:origin x="232" y="272"/>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4/25/21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4655" y="5319504"/>
            <a:ext cx="4586631" cy="1816551"/>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52536"/>
            <a:ext cx="4538647" cy="1797547"/>
          </a:xfrm>
          <a:prstGeom prst="rect">
            <a:avLst/>
          </a:prstGeom>
        </p:spPr>
      </p:pic>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pic>
        <p:nvPicPr>
          <p:cNvPr id="9" name="Picture 8"/>
          <p:cNvPicPr>
            <a:picLocks noChangeAspect="1"/>
          </p:cNvPicPr>
          <p:nvPr userDrawn="1"/>
        </p:nvPicPr>
        <p:blipFill>
          <a:blip r:embed="rId2"/>
          <a:stretch>
            <a:fillRect/>
          </a:stretch>
        </p:blipFill>
        <p:spPr>
          <a:xfrm>
            <a:off x="7607411" y="5378117"/>
            <a:ext cx="4584589" cy="1816765"/>
          </a:xfrm>
          <a:prstGeom prst="rect">
            <a:avLst/>
          </a:prstGeom>
        </p:spPr>
      </p:pic>
    </p:spTree>
    <p:extLst>
      <p:ext uri="{BB962C8B-B14F-4D97-AF65-F5344CB8AC3E}">
        <p14:creationId xmlns:p14="http://schemas.microsoft.com/office/powerpoint/2010/main" val="698122187"/>
      </p:ext>
    </p:extLst>
  </p:cSld>
  <p:clrMapOvr>
    <a:masterClrMapping/>
  </p:clrMapOvr>
  <p:extLst mod="1">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pic>
        <p:nvPicPr>
          <p:cNvPr id="9" name="Picture 8"/>
          <p:cNvPicPr>
            <a:picLocks noChangeAspect="1"/>
          </p:cNvPicPr>
          <p:nvPr userDrawn="1"/>
        </p:nvPicPr>
        <p:blipFill>
          <a:blip r:embed="rId2"/>
          <a:stretch>
            <a:fillRect/>
          </a:stretch>
        </p:blipFill>
        <p:spPr>
          <a:xfrm>
            <a:off x="-2179286" y="5439698"/>
            <a:ext cx="4584589" cy="1816765"/>
          </a:xfrm>
          <a:prstGeom prst="rect">
            <a:avLst/>
          </a:prstGeom>
        </p:spPr>
      </p:pic>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52536"/>
            <a:ext cx="4538647" cy="1797547"/>
          </a:xfrm>
          <a:prstGeom prst="rect">
            <a:avLst/>
          </a:prstGeom>
        </p:spPr>
      </p:pic>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52536"/>
            <a:ext cx="4538647" cy="1797547"/>
          </a:xfrm>
          <a:prstGeom prst="rect">
            <a:avLst/>
          </a:prstGeom>
        </p:spPr>
      </p:pic>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4655" y="5319504"/>
            <a:ext cx="4586631" cy="1816551"/>
          </a:xfrm>
          <a:prstGeom prst="rect">
            <a:avLst/>
          </a:prstGeom>
        </p:spPr>
      </p:pic>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4655" y="5319504"/>
            <a:ext cx="4586631" cy="1816551"/>
          </a:xfrm>
          <a:prstGeom prst="rect">
            <a:avLst/>
          </a:prstGeom>
        </p:spPr>
      </p:pic>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4655" y="5319504"/>
            <a:ext cx="4586631" cy="1816551"/>
          </a:xfrm>
          <a:prstGeom prst="rect">
            <a:avLst/>
          </a:prstGeom>
        </p:spPr>
      </p:pic>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2" name="Picture 1"/>
          <p:cNvPicPr>
            <a:picLocks noChangeAspect="1"/>
          </p:cNvPicPr>
          <p:nvPr userDrawn="1"/>
        </p:nvPicPr>
        <p:blipFill>
          <a:blip r:embed="rId2"/>
          <a:stretch>
            <a:fillRect/>
          </a:stretch>
        </p:blipFill>
        <p:spPr>
          <a:xfrm>
            <a:off x="7607411" y="5378117"/>
            <a:ext cx="4584589" cy="1816765"/>
          </a:xfrm>
          <a:prstGeom prst="rect">
            <a:avLst/>
          </a:prstGeom>
        </p:spPr>
      </p:pic>
    </p:spTree>
    <p:extLst>
      <p:ext uri="{BB962C8B-B14F-4D97-AF65-F5344CB8AC3E}">
        <p14:creationId xmlns:p14="http://schemas.microsoft.com/office/powerpoint/2010/main" val="899127638"/>
      </p:ext>
    </p:extLst>
  </p:cSld>
  <p:clrMapOvr>
    <a:masterClrMapping/>
  </p:clrMapOvr>
  <p:extLst mod="1">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52536"/>
            <a:ext cx="4538647" cy="1797547"/>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37910"/>
            <a:ext cx="4538647" cy="1797547"/>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52536"/>
            <a:ext cx="4538647" cy="1797547"/>
          </a:xfrm>
          <a:prstGeom prst="rect">
            <a:avLst/>
          </a:prstGeom>
        </p:spPr>
      </p:pic>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8427" y="5352536"/>
            <a:ext cx="4538647" cy="1797547"/>
          </a:xfrm>
          <a:prstGeom prst="rect">
            <a:avLst/>
          </a:prstGeom>
        </p:spPr>
      </p:pic>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2766815" y="1924080"/>
            <a:ext cx="9568543"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Getting involved in decisions that shape the Rotary World</a:t>
            </a:r>
          </a:p>
          <a:p>
            <a:pPr marL="0" indent="0" algn="ctr">
              <a:buNone/>
            </a:pPr>
            <a:r>
              <a:rPr lang="en-US" sz="3600" b="1" dirty="0">
                <a:solidFill>
                  <a:schemeClr val="bg1"/>
                </a:solidFill>
                <a:latin typeface="Arial" panose="020B0604020202020204" pitchFamily="34" charset="0"/>
                <a:cs typeface="Arial" panose="020B0604020202020204" pitchFamily="34" charset="0"/>
              </a:rPr>
              <a:t>Council on Legislation</a:t>
            </a:r>
          </a:p>
          <a:p>
            <a:pPr marL="0" indent="0" algn="ctr">
              <a:buNone/>
            </a:pPr>
            <a:r>
              <a:rPr lang="en-US" sz="3600" b="1" dirty="0">
                <a:solidFill>
                  <a:schemeClr val="bg1"/>
                </a:solidFill>
                <a:latin typeface="Arial" panose="020B0604020202020204" pitchFamily="34" charset="0"/>
                <a:cs typeface="Arial" panose="020B0604020202020204" pitchFamily="34" charset="0"/>
              </a:rPr>
              <a:t>Council on Resolutions</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1455086" y="5031332"/>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rPr>
              <a:t>DISTAS, APRIL 28, 2021</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5123" y="5298745"/>
            <a:ext cx="4520794" cy="1790476"/>
          </a:xfrm>
          <a:prstGeom prst="rect">
            <a:avLst/>
          </a:prstGeom>
        </p:spPr>
      </p:pic>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4F1610-8EF6-AF45-8EB0-FEDE77728585}"/>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
        <p:nvSpPr>
          <p:cNvPr id="6" name="Title 1">
            <a:extLst>
              <a:ext uri="{FF2B5EF4-FFF2-40B4-BE49-F238E27FC236}">
                <a16:creationId xmlns:a16="http://schemas.microsoft.com/office/drawing/2014/main" id="{434E5003-ACCA-1147-A33D-DC6089832FDB}"/>
              </a:ext>
            </a:extLst>
          </p:cNvPr>
          <p:cNvSpPr txBox="1">
            <a:spLocks/>
          </p:cNvSpPr>
          <p:nvPr/>
        </p:nvSpPr>
        <p:spPr>
          <a:xfrm>
            <a:off x="905264"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SG" sz="4000" b="1" i="0" u="none" strike="noStrike" kern="1200" cap="all" spc="0" normalizeH="0" noProof="0" dirty="0">
                <a:ln>
                  <a:noFill/>
                </a:ln>
                <a:solidFill>
                  <a:sysClr val="windowText" lastClr="000000"/>
                </a:solidFill>
                <a:effectLst/>
                <a:uLnTx/>
                <a:uFillTx/>
                <a:latin typeface="Calibri Light" panose="020F0302020204030204"/>
                <a:ea typeface="+mj-ea"/>
                <a:cs typeface="+mj-cs"/>
              </a:rPr>
              <a:t>Examples of Resolutions</a:t>
            </a:r>
            <a:endParaRPr kumimoji="0" lang="en-US" sz="4000" b="0" i="0" u="none" strike="noStrike" kern="1200" cap="all" spc="0" normalizeH="0" noProof="0" dirty="0">
              <a:ln>
                <a:noFill/>
              </a:ln>
              <a:solidFill>
                <a:sysClr val="windowText" lastClr="000000"/>
              </a:solidFill>
              <a:effectLst/>
              <a:uLnTx/>
              <a:uFillTx/>
              <a:latin typeface="Calibri Light" panose="020F0302020204030204"/>
              <a:ea typeface="+mj-ea"/>
              <a:cs typeface="+mj-cs"/>
            </a:endParaRPr>
          </a:p>
        </p:txBody>
      </p:sp>
      <p:pic>
        <p:nvPicPr>
          <p:cNvPr id="7" name="Content Placeholder 6">
            <a:extLst>
              <a:ext uri="{FF2B5EF4-FFF2-40B4-BE49-F238E27FC236}">
                <a16:creationId xmlns:a16="http://schemas.microsoft.com/office/drawing/2014/main" id="{4253B848-75CE-CC4F-BB53-0E0F63F32D7C}"/>
              </a:ext>
            </a:extLst>
          </p:cNvPr>
          <p:cNvPicPr>
            <a:picLocks noChangeAspect="1"/>
          </p:cNvPicPr>
          <p:nvPr/>
        </p:nvPicPr>
        <p:blipFill>
          <a:blip r:embed="rId2"/>
          <a:stretch>
            <a:fillRect/>
          </a:stretch>
        </p:blipFill>
        <p:spPr>
          <a:xfrm>
            <a:off x="1643743" y="911431"/>
            <a:ext cx="7075714" cy="5592764"/>
          </a:xfrm>
          <a:prstGeom prst="rect">
            <a:avLst/>
          </a:prstGeom>
        </p:spPr>
      </p:pic>
    </p:spTree>
    <p:extLst>
      <p:ext uri="{BB962C8B-B14F-4D97-AF65-F5344CB8AC3E}">
        <p14:creationId xmlns:p14="http://schemas.microsoft.com/office/powerpoint/2010/main" val="3081279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2427FD-3B1C-AC49-A2DC-DEACE5719C28}"/>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
        <p:nvSpPr>
          <p:cNvPr id="6" name="Title 1">
            <a:extLst>
              <a:ext uri="{FF2B5EF4-FFF2-40B4-BE49-F238E27FC236}">
                <a16:creationId xmlns:a16="http://schemas.microsoft.com/office/drawing/2014/main" id="{913D6F96-547F-DE4F-9C64-9177831407FC}"/>
              </a:ext>
            </a:extLst>
          </p:cNvPr>
          <p:cNvSpPr txBox="1">
            <a:spLocks/>
          </p:cNvSpPr>
          <p:nvPr/>
        </p:nvSpPr>
        <p:spPr>
          <a:xfrm>
            <a:off x="772886" y="51974"/>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4000" b="0" dirty="0">
                <a:solidFill>
                  <a:schemeClr val="tx1"/>
                </a:solidFill>
              </a:rPr>
              <a:t>We voted last year on 30 resolutions and 1 enactment </a:t>
            </a:r>
          </a:p>
        </p:txBody>
      </p:sp>
      <p:pic>
        <p:nvPicPr>
          <p:cNvPr id="7" name="Picture 6">
            <a:extLst>
              <a:ext uri="{FF2B5EF4-FFF2-40B4-BE49-F238E27FC236}">
                <a16:creationId xmlns:a16="http://schemas.microsoft.com/office/drawing/2014/main" id="{77B705BF-00E1-F643-A2E3-1C20493F1DB4}"/>
              </a:ext>
            </a:extLst>
          </p:cNvPr>
          <p:cNvPicPr>
            <a:picLocks noChangeAspect="1"/>
          </p:cNvPicPr>
          <p:nvPr/>
        </p:nvPicPr>
        <p:blipFill>
          <a:blip r:embed="rId2"/>
          <a:stretch>
            <a:fillRect/>
          </a:stretch>
        </p:blipFill>
        <p:spPr>
          <a:xfrm>
            <a:off x="676894" y="1377537"/>
            <a:ext cx="9488383" cy="5744613"/>
          </a:xfrm>
          <a:prstGeom prst="rect">
            <a:avLst/>
          </a:prstGeom>
        </p:spPr>
      </p:pic>
    </p:spTree>
    <p:extLst>
      <p:ext uri="{BB962C8B-B14F-4D97-AF65-F5344CB8AC3E}">
        <p14:creationId xmlns:p14="http://schemas.microsoft.com/office/powerpoint/2010/main" val="110772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D0C877-A599-214D-BCF1-031725F0084E}"/>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
        <p:nvSpPr>
          <p:cNvPr id="4" name="Title 1">
            <a:extLst>
              <a:ext uri="{FF2B5EF4-FFF2-40B4-BE49-F238E27FC236}">
                <a16:creationId xmlns:a16="http://schemas.microsoft.com/office/drawing/2014/main" id="{75180DE6-8D85-904A-9701-B83FFAB6C5E4}"/>
              </a:ext>
            </a:extLst>
          </p:cNvPr>
          <p:cNvSpPr txBox="1">
            <a:spLocks/>
          </p:cNvSpPr>
          <p:nvPr/>
        </p:nvSpPr>
        <p:spPr>
          <a:xfrm>
            <a:off x="805543" y="-156575"/>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3600" b="0" dirty="0">
                <a:solidFill>
                  <a:schemeClr val="tx1"/>
                </a:solidFill>
              </a:rPr>
              <a:t>We voted last year on 30 resolutions and 1 enactment </a:t>
            </a:r>
          </a:p>
        </p:txBody>
      </p:sp>
      <p:pic>
        <p:nvPicPr>
          <p:cNvPr id="5" name="Picture 4">
            <a:extLst>
              <a:ext uri="{FF2B5EF4-FFF2-40B4-BE49-F238E27FC236}">
                <a16:creationId xmlns:a16="http://schemas.microsoft.com/office/drawing/2014/main" id="{EE02899D-6143-5640-9867-E0652BB84557}"/>
              </a:ext>
            </a:extLst>
          </p:cNvPr>
          <p:cNvPicPr>
            <a:picLocks noChangeAspect="1"/>
          </p:cNvPicPr>
          <p:nvPr/>
        </p:nvPicPr>
        <p:blipFill>
          <a:blip r:embed="rId2"/>
          <a:stretch>
            <a:fillRect/>
          </a:stretch>
        </p:blipFill>
        <p:spPr>
          <a:xfrm>
            <a:off x="676894" y="1124273"/>
            <a:ext cx="9488383" cy="5744613"/>
          </a:xfrm>
          <a:prstGeom prst="rect">
            <a:avLst/>
          </a:prstGeom>
        </p:spPr>
      </p:pic>
    </p:spTree>
    <p:extLst>
      <p:ext uri="{BB962C8B-B14F-4D97-AF65-F5344CB8AC3E}">
        <p14:creationId xmlns:p14="http://schemas.microsoft.com/office/powerpoint/2010/main" val="403157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1BDB16-E744-1B42-BA4A-06236AB38D48}"/>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4" name="Title 1">
            <a:extLst>
              <a:ext uri="{FF2B5EF4-FFF2-40B4-BE49-F238E27FC236}">
                <a16:creationId xmlns:a16="http://schemas.microsoft.com/office/drawing/2014/main" id="{31B92BAA-AD37-B745-A86B-3FA40D2AEC9D}"/>
              </a:ext>
            </a:extLst>
          </p:cNvPr>
          <p:cNvSpPr txBox="1">
            <a:spLocks/>
          </p:cNvSpPr>
          <p:nvPr/>
        </p:nvSpPr>
        <p:spPr>
          <a:xfrm>
            <a:off x="859971" y="298132"/>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pPr fontAlgn="base"/>
            <a:r>
              <a:rPr lang="en-SG" sz="4000" b="0" dirty="0">
                <a:solidFill>
                  <a:schemeClr val="tx1"/>
                </a:solidFill>
              </a:rPr>
              <a:t>Who can propose changes ?</a:t>
            </a:r>
            <a:br>
              <a:rPr lang="en-SG" sz="4000" b="0" dirty="0">
                <a:solidFill>
                  <a:schemeClr val="tx1"/>
                </a:solidFill>
              </a:rPr>
            </a:br>
            <a:endParaRPr lang="en-US" sz="4000" b="0" dirty="0">
              <a:solidFill>
                <a:schemeClr val="tx1"/>
              </a:solidFill>
            </a:endParaRPr>
          </a:p>
        </p:txBody>
      </p:sp>
      <p:sp>
        <p:nvSpPr>
          <p:cNvPr id="5" name="Content Placeholder 2">
            <a:extLst>
              <a:ext uri="{FF2B5EF4-FFF2-40B4-BE49-F238E27FC236}">
                <a16:creationId xmlns:a16="http://schemas.microsoft.com/office/drawing/2014/main" id="{7221918A-1A69-834B-B697-082553380FEF}"/>
              </a:ext>
            </a:extLst>
          </p:cNvPr>
          <p:cNvSpPr txBox="1">
            <a:spLocks/>
          </p:cNvSpPr>
          <p:nvPr/>
        </p:nvSpPr>
        <p:spPr>
          <a:xfrm>
            <a:off x="859971" y="2202824"/>
            <a:ext cx="10515600" cy="4486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SG"/>
              <a:t>Enactments and resolutions can be proposed by:</a:t>
            </a:r>
            <a:br>
              <a:rPr lang="en-SG"/>
            </a:br>
            <a:endParaRPr lang="en-SG"/>
          </a:p>
          <a:p>
            <a:pPr fontAlgn="base"/>
            <a:r>
              <a:rPr lang="en-SG"/>
              <a:t>Clubs</a:t>
            </a:r>
          </a:p>
          <a:p>
            <a:pPr fontAlgn="base"/>
            <a:r>
              <a:rPr lang="en-SG"/>
              <a:t>Districts</a:t>
            </a:r>
          </a:p>
          <a:p>
            <a:pPr fontAlgn="base"/>
            <a:r>
              <a:rPr lang="en-SG"/>
              <a:t>Rotary's Board of Directors</a:t>
            </a:r>
          </a:p>
          <a:p>
            <a:pPr fontAlgn="base"/>
            <a:r>
              <a:rPr lang="en-SG"/>
              <a:t>The Council on Legislation</a:t>
            </a:r>
          </a:p>
          <a:p>
            <a:pPr fontAlgn="base"/>
            <a:r>
              <a:rPr lang="en-SG"/>
              <a:t>The RIBI General Council or the RIBI Conference</a:t>
            </a:r>
          </a:p>
          <a:p>
            <a:pPr marL="514350" indent="-514350">
              <a:buFont typeface="+mj-lt"/>
              <a:buAutoNum type="arabicPeriod"/>
            </a:pPr>
            <a:endParaRPr lang="en-US" sz="2400"/>
          </a:p>
        </p:txBody>
      </p:sp>
    </p:spTree>
    <p:extLst>
      <p:ext uri="{BB962C8B-B14F-4D97-AF65-F5344CB8AC3E}">
        <p14:creationId xmlns:p14="http://schemas.microsoft.com/office/powerpoint/2010/main" val="266121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01D9B-48FD-AB4D-9A0F-AFEBDBF32130}"/>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4" name="Title 1">
            <a:extLst>
              <a:ext uri="{FF2B5EF4-FFF2-40B4-BE49-F238E27FC236}">
                <a16:creationId xmlns:a16="http://schemas.microsoft.com/office/drawing/2014/main" id="{F97B8086-EE4B-F547-8343-0FE7C9C20DBC}"/>
              </a:ext>
            </a:extLst>
          </p:cNvPr>
          <p:cNvSpPr txBox="1">
            <a:spLocks/>
          </p:cNvSpPr>
          <p:nvPr/>
        </p:nvSpPr>
        <p:spPr>
          <a:xfrm>
            <a:off x="838200" y="182136"/>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When to propose changes</a:t>
            </a:r>
            <a:endParaRPr lang="en-US" sz="4000" b="0" dirty="0">
              <a:solidFill>
                <a:schemeClr val="tx1"/>
              </a:solidFill>
            </a:endParaRPr>
          </a:p>
        </p:txBody>
      </p:sp>
      <p:sp>
        <p:nvSpPr>
          <p:cNvPr id="5" name="Content Placeholder 2">
            <a:extLst>
              <a:ext uri="{FF2B5EF4-FFF2-40B4-BE49-F238E27FC236}">
                <a16:creationId xmlns:a16="http://schemas.microsoft.com/office/drawing/2014/main" id="{3A168415-E2CB-5844-806B-721577027036}"/>
              </a:ext>
            </a:extLst>
          </p:cNvPr>
          <p:cNvSpPr txBox="1">
            <a:spLocks/>
          </p:cNvSpPr>
          <p:nvPr/>
        </p:nvSpPr>
        <p:spPr>
          <a:xfrm>
            <a:off x="838200" y="1690689"/>
            <a:ext cx="10515600" cy="2079454"/>
          </a:xfrm>
          <a:prstGeom prst="rect">
            <a:avLst/>
          </a:prstGeom>
          <a:pattFill prst="pct30">
            <a:fgClr>
              <a:schemeClr val="accent2"/>
            </a:fgClr>
            <a:bgClr>
              <a:schemeClr val="bg1"/>
            </a:bgClr>
          </a:patt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SG" b="1"/>
              <a:t>Resolutions</a:t>
            </a:r>
          </a:p>
          <a:p>
            <a:pPr marL="0" indent="0" fontAlgn="base">
              <a:buFont typeface="Arial" panose="020B0604020202020204" pitchFamily="34" charset="0"/>
              <a:buNone/>
            </a:pPr>
            <a:r>
              <a:rPr lang="en-SG"/>
              <a:t>You can propose resolutions each year. Submit them by 30 June to have them voted on this year.</a:t>
            </a:r>
          </a:p>
          <a:p>
            <a:pPr marL="0" indent="0" fontAlgn="base">
              <a:buFont typeface="Arial" panose="020B0604020202020204" pitchFamily="34" charset="0"/>
              <a:buNone/>
            </a:pPr>
            <a:endParaRPr lang="en-US" b="1"/>
          </a:p>
        </p:txBody>
      </p:sp>
      <p:sp>
        <p:nvSpPr>
          <p:cNvPr id="6" name="Content Placeholder 2">
            <a:extLst>
              <a:ext uri="{FF2B5EF4-FFF2-40B4-BE49-F238E27FC236}">
                <a16:creationId xmlns:a16="http://schemas.microsoft.com/office/drawing/2014/main" id="{6EA5819E-F6E2-174D-95FE-02F560BB65C6}"/>
              </a:ext>
            </a:extLst>
          </p:cNvPr>
          <p:cNvSpPr txBox="1">
            <a:spLocks/>
          </p:cNvSpPr>
          <p:nvPr/>
        </p:nvSpPr>
        <p:spPr>
          <a:xfrm>
            <a:off x="838200" y="4136123"/>
            <a:ext cx="10515600" cy="2079454"/>
          </a:xfrm>
          <a:prstGeom prst="rect">
            <a:avLst/>
          </a:prstGeom>
          <a:pattFill prst="pct30">
            <a:fgClr>
              <a:schemeClr val="accent2"/>
            </a:fgClr>
            <a:bgClr>
              <a:schemeClr val="bg1"/>
            </a:bgClr>
          </a:patt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buNone/>
            </a:pPr>
            <a:r>
              <a:rPr lang="en-SG" b="1"/>
              <a:t>Enactments</a:t>
            </a:r>
          </a:p>
          <a:p>
            <a:pPr fontAlgn="base"/>
            <a:r>
              <a:rPr lang="en-SG"/>
              <a:t>Enactments are considered at the Council on Legislation, which meets every three years. Those that will be voted on in 2022 need to be submitted by 31 December 2020.</a:t>
            </a:r>
          </a:p>
          <a:p>
            <a:pPr marL="514350" indent="-514350">
              <a:buFont typeface="+mj-lt"/>
              <a:buAutoNum type="arabicPeriod"/>
            </a:pPr>
            <a:endParaRPr lang="en-US" sz="2400"/>
          </a:p>
        </p:txBody>
      </p:sp>
    </p:spTree>
    <p:extLst>
      <p:ext uri="{BB962C8B-B14F-4D97-AF65-F5344CB8AC3E}">
        <p14:creationId xmlns:p14="http://schemas.microsoft.com/office/powerpoint/2010/main" val="214535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3B137-AC6C-8B4A-8468-A3BA5426BE89}"/>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4" name="Title 1">
            <a:extLst>
              <a:ext uri="{FF2B5EF4-FFF2-40B4-BE49-F238E27FC236}">
                <a16:creationId xmlns:a16="http://schemas.microsoft.com/office/drawing/2014/main" id="{EBD18DCB-A518-964B-9808-F20166D49592}"/>
              </a:ext>
            </a:extLst>
          </p:cNvPr>
          <p:cNvSpPr txBox="1">
            <a:spLocks/>
          </p:cNvSpPr>
          <p:nvPr/>
        </p:nvSpPr>
        <p:spPr>
          <a:xfrm>
            <a:off x="838200" y="223656"/>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Resolutions or enactments from clubs</a:t>
            </a:r>
            <a:endParaRPr lang="en-US" sz="4000" b="0" dirty="0">
              <a:solidFill>
                <a:schemeClr val="tx1"/>
              </a:solidFill>
            </a:endParaRPr>
          </a:p>
        </p:txBody>
      </p:sp>
      <p:sp>
        <p:nvSpPr>
          <p:cNvPr id="5" name="Content Placeholder 2">
            <a:extLst>
              <a:ext uri="{FF2B5EF4-FFF2-40B4-BE49-F238E27FC236}">
                <a16:creationId xmlns:a16="http://schemas.microsoft.com/office/drawing/2014/main" id="{B8331DA7-B8D5-9A4C-A263-40CB5C154A48}"/>
              </a:ext>
            </a:extLst>
          </p:cNvPr>
          <p:cNvSpPr txBox="1">
            <a:spLocks/>
          </p:cNvSpPr>
          <p:nvPr/>
        </p:nvSpPr>
        <p:spPr>
          <a:xfrm>
            <a:off x="838200" y="1803229"/>
            <a:ext cx="10515600" cy="44862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SG"/>
              <a:t>If a club proposes either a resolution or an enactment, its district must endorse the item. The district can do that through any of these:</a:t>
            </a:r>
          </a:p>
          <a:p>
            <a:pPr marL="0" indent="0" fontAlgn="base">
              <a:buFont typeface="Arial" panose="020B0604020202020204" pitchFamily="34" charset="0"/>
              <a:buNone/>
            </a:pPr>
            <a:endParaRPr lang="en-SG"/>
          </a:p>
          <a:p>
            <a:pPr fontAlgn="base"/>
            <a:r>
              <a:rPr lang="en-SG"/>
              <a:t>A district conference</a:t>
            </a:r>
          </a:p>
          <a:p>
            <a:pPr fontAlgn="base"/>
            <a:r>
              <a:rPr lang="en-SG"/>
              <a:t>A district legislation meeting</a:t>
            </a:r>
          </a:p>
          <a:p>
            <a:pPr fontAlgn="base"/>
            <a:r>
              <a:rPr lang="en-SG"/>
              <a:t>A club ballot</a:t>
            </a:r>
          </a:p>
          <a:p>
            <a:pPr fontAlgn="base"/>
            <a:r>
              <a:rPr lang="en-SG"/>
              <a:t>Work with your district governor to make sure that your item is submitted by the due date.</a:t>
            </a:r>
          </a:p>
          <a:p>
            <a:pPr marL="0" indent="0" fontAlgn="base">
              <a:buFont typeface="Arial" panose="020B0604020202020204" pitchFamily="34" charset="0"/>
              <a:buNone/>
            </a:pPr>
            <a:br>
              <a:rPr lang="en-SG"/>
            </a:br>
            <a:endParaRPr lang="en-SG"/>
          </a:p>
          <a:p>
            <a:pPr marL="514350" indent="-514350">
              <a:buFont typeface="+mj-lt"/>
              <a:buAutoNum type="arabicPeriod"/>
            </a:pPr>
            <a:endParaRPr lang="en-US"/>
          </a:p>
        </p:txBody>
      </p:sp>
    </p:spTree>
    <p:extLst>
      <p:ext uri="{BB962C8B-B14F-4D97-AF65-F5344CB8AC3E}">
        <p14:creationId xmlns:p14="http://schemas.microsoft.com/office/powerpoint/2010/main" val="4293831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111A38-80F6-D34B-8447-0CBA97D30555}"/>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6" name="Title 1">
            <a:extLst>
              <a:ext uri="{FF2B5EF4-FFF2-40B4-BE49-F238E27FC236}">
                <a16:creationId xmlns:a16="http://schemas.microsoft.com/office/drawing/2014/main" id="{AB66B8FE-86FF-DD4B-8B82-A5C537D86F6C}"/>
              </a:ext>
            </a:extLst>
          </p:cNvPr>
          <p:cNvSpPr txBox="1">
            <a:spLocks/>
          </p:cNvSpPr>
          <p:nvPr/>
        </p:nvSpPr>
        <p:spPr>
          <a:xfrm>
            <a:off x="838200" y="0"/>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Submitting items</a:t>
            </a:r>
            <a:endParaRPr lang="en-US" sz="4000" b="0" dirty="0">
              <a:solidFill>
                <a:schemeClr val="tx1"/>
              </a:solidFill>
            </a:endParaRPr>
          </a:p>
        </p:txBody>
      </p:sp>
      <p:sp>
        <p:nvSpPr>
          <p:cNvPr id="7" name="Content Placeholder 2">
            <a:extLst>
              <a:ext uri="{FF2B5EF4-FFF2-40B4-BE49-F238E27FC236}">
                <a16:creationId xmlns:a16="http://schemas.microsoft.com/office/drawing/2014/main" id="{C7DAC323-5F7F-6248-B39A-4237317ECBD4}"/>
              </a:ext>
            </a:extLst>
          </p:cNvPr>
          <p:cNvSpPr txBox="1">
            <a:spLocks/>
          </p:cNvSpPr>
          <p:nvPr/>
        </p:nvSpPr>
        <p:spPr>
          <a:xfrm>
            <a:off x="838200" y="1690688"/>
            <a:ext cx="10515600" cy="4486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SG" dirty="0"/>
              <a:t>To be considered duly proposed for the Councils, enactments and resolutions must be:</a:t>
            </a:r>
          </a:p>
          <a:p>
            <a:pPr fontAlgn="base"/>
            <a:endParaRPr lang="en-SG" dirty="0"/>
          </a:p>
          <a:p>
            <a:pPr fontAlgn="base"/>
            <a:r>
              <a:rPr lang="en-SG" dirty="0"/>
              <a:t>Submitted to Rotary by the due date</a:t>
            </a:r>
          </a:p>
          <a:p>
            <a:pPr fontAlgn="base"/>
            <a:endParaRPr lang="en-SG" dirty="0"/>
          </a:p>
          <a:p>
            <a:pPr fontAlgn="base"/>
            <a:r>
              <a:rPr lang="en-SG" dirty="0"/>
              <a:t>Submitted by a group that is allowed to propose an enactment or resolution</a:t>
            </a:r>
          </a:p>
          <a:p>
            <a:pPr fontAlgn="base"/>
            <a:endParaRPr lang="en-SG" dirty="0"/>
          </a:p>
          <a:p>
            <a:pPr fontAlgn="base"/>
            <a:r>
              <a:rPr lang="en-SG" dirty="0"/>
              <a:t>Endorsed by the district if the item comes from a club</a:t>
            </a:r>
          </a:p>
          <a:p>
            <a:pPr marL="514350" indent="-514350">
              <a:buFont typeface="+mj-lt"/>
              <a:buAutoNum type="arabicPeriod"/>
            </a:pPr>
            <a:endParaRPr lang="en-US" sz="2400" dirty="0"/>
          </a:p>
        </p:txBody>
      </p:sp>
    </p:spTree>
    <p:extLst>
      <p:ext uri="{BB962C8B-B14F-4D97-AF65-F5344CB8AC3E}">
        <p14:creationId xmlns:p14="http://schemas.microsoft.com/office/powerpoint/2010/main" val="1303079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0AC74E-87D9-D94F-96CA-3C765F203C6B}"/>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4" name="Title 1">
            <a:extLst>
              <a:ext uri="{FF2B5EF4-FFF2-40B4-BE49-F238E27FC236}">
                <a16:creationId xmlns:a16="http://schemas.microsoft.com/office/drawing/2014/main" id="{76B8105B-6F49-0A42-9703-8CA49F95E38F}"/>
              </a:ext>
            </a:extLst>
          </p:cNvPr>
          <p:cNvSpPr txBox="1">
            <a:spLocks/>
          </p:cNvSpPr>
          <p:nvPr/>
        </p:nvSpPr>
        <p:spPr>
          <a:xfrm>
            <a:off x="838200" y="0"/>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Submitting items </a:t>
            </a:r>
            <a:endParaRPr lang="en-US" sz="4000" b="0" dirty="0">
              <a:solidFill>
                <a:schemeClr val="tx1"/>
              </a:solidFill>
            </a:endParaRPr>
          </a:p>
        </p:txBody>
      </p:sp>
      <p:sp>
        <p:nvSpPr>
          <p:cNvPr id="5" name="Content Placeholder 2">
            <a:extLst>
              <a:ext uri="{FF2B5EF4-FFF2-40B4-BE49-F238E27FC236}">
                <a16:creationId xmlns:a16="http://schemas.microsoft.com/office/drawing/2014/main" id="{8C65D2A5-B275-B042-A3FA-C23460905263}"/>
              </a:ext>
            </a:extLst>
          </p:cNvPr>
          <p:cNvSpPr txBox="1">
            <a:spLocks/>
          </p:cNvSpPr>
          <p:nvPr/>
        </p:nvSpPr>
        <p:spPr>
          <a:xfrm>
            <a:off x="838200" y="1690688"/>
            <a:ext cx="10515600" cy="448627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SG" dirty="0"/>
              <a:t>Consider whether your proposed enactment or resolution would benefit all Rotarians.</a:t>
            </a:r>
          </a:p>
          <a:p>
            <a:pPr fontAlgn="base"/>
            <a:endParaRPr lang="en-SG" dirty="0"/>
          </a:p>
          <a:p>
            <a:pPr fontAlgn="base"/>
            <a:r>
              <a:rPr lang="en-SG" dirty="0"/>
              <a:t>Determine whether your proposed change should be a resolution or an enactment.</a:t>
            </a:r>
          </a:p>
          <a:p>
            <a:pPr fontAlgn="base"/>
            <a:endParaRPr lang="en-SG" dirty="0"/>
          </a:p>
          <a:p>
            <a:pPr fontAlgn="base"/>
            <a:r>
              <a:rPr lang="en-SG" dirty="0"/>
              <a:t>Write the item in the established form for an enactment or a resolution.</a:t>
            </a:r>
          </a:p>
          <a:p>
            <a:pPr fontAlgn="base"/>
            <a:endParaRPr lang="en-SG" dirty="0"/>
          </a:p>
          <a:p>
            <a:pPr fontAlgn="base"/>
            <a:r>
              <a:rPr lang="en-SG" dirty="0"/>
              <a:t>Get your proposed enactment or resolution endorsed by your district and submit it to Rotary International.</a:t>
            </a:r>
          </a:p>
          <a:p>
            <a:pPr marL="0" indent="0" fontAlgn="base">
              <a:buFont typeface="Arial" panose="020B0604020202020204" pitchFamily="34" charset="0"/>
              <a:buNone/>
            </a:pPr>
            <a:endParaRPr lang="en-SG" dirty="0"/>
          </a:p>
          <a:p>
            <a:pPr marL="514350" indent="-514350">
              <a:buFont typeface="+mj-lt"/>
              <a:buAutoNum type="arabicPeriod"/>
            </a:pPr>
            <a:endParaRPr lang="en-US" sz="2400" dirty="0"/>
          </a:p>
        </p:txBody>
      </p:sp>
    </p:spTree>
    <p:extLst>
      <p:ext uri="{BB962C8B-B14F-4D97-AF65-F5344CB8AC3E}">
        <p14:creationId xmlns:p14="http://schemas.microsoft.com/office/powerpoint/2010/main" val="35895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404E3A-5D0B-9F44-A5F2-270E257CDB47}"/>
              </a:ext>
            </a:extLst>
          </p:cNvPr>
          <p:cNvSpPr>
            <a:spLocks noGrp="1"/>
          </p:cNvSpPr>
          <p:nvPr>
            <p:ph type="sldNum" sz="quarter" idx="12"/>
          </p:nvPr>
        </p:nvSpPr>
        <p:spPr/>
        <p:txBody>
          <a:bodyPr/>
          <a:lstStyle/>
          <a:p>
            <a:fld id="{97A94E25-127B-4C48-AF96-44BA7B823777}" type="slidenum">
              <a:rPr lang="en-US" smtClean="0"/>
              <a:pPr/>
              <a:t>18</a:t>
            </a:fld>
            <a:endParaRPr lang="en-US" dirty="0"/>
          </a:p>
        </p:txBody>
      </p:sp>
      <p:sp>
        <p:nvSpPr>
          <p:cNvPr id="4" name="Title 1">
            <a:extLst>
              <a:ext uri="{FF2B5EF4-FFF2-40B4-BE49-F238E27FC236}">
                <a16:creationId xmlns:a16="http://schemas.microsoft.com/office/drawing/2014/main" id="{500D97DD-4F15-1740-86BA-10F0058E60BC}"/>
              </a:ext>
            </a:extLst>
          </p:cNvPr>
          <p:cNvSpPr txBox="1">
            <a:spLocks/>
          </p:cNvSpPr>
          <p:nvPr/>
        </p:nvSpPr>
        <p:spPr>
          <a:xfrm>
            <a:off x="838200" y="234541"/>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What would make an enactment defective ?</a:t>
            </a:r>
            <a:endParaRPr lang="en-US" sz="4000" b="0" dirty="0">
              <a:solidFill>
                <a:schemeClr val="tx1"/>
              </a:solidFill>
            </a:endParaRPr>
          </a:p>
        </p:txBody>
      </p:sp>
      <p:sp>
        <p:nvSpPr>
          <p:cNvPr id="5" name="Content Placeholder 2">
            <a:extLst>
              <a:ext uri="{FF2B5EF4-FFF2-40B4-BE49-F238E27FC236}">
                <a16:creationId xmlns:a16="http://schemas.microsoft.com/office/drawing/2014/main" id="{4BAD3FE6-0521-064F-829B-A18A0CFCA955}"/>
              </a:ext>
            </a:extLst>
          </p:cNvPr>
          <p:cNvSpPr txBox="1">
            <a:spLocks/>
          </p:cNvSpPr>
          <p:nvPr/>
        </p:nvSpPr>
        <p:spPr>
          <a:xfrm>
            <a:off x="838200" y="1876132"/>
            <a:ext cx="10515600" cy="4486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SG" dirty="0">
                <a:latin typeface="+mj-lt"/>
              </a:rPr>
              <a:t>It could have multiple meanings</a:t>
            </a:r>
          </a:p>
          <a:p>
            <a:pPr marL="0" indent="0" fontAlgn="base">
              <a:buFont typeface="Arial" panose="020B0604020202020204" pitchFamily="34" charset="0"/>
              <a:buNone/>
            </a:pPr>
            <a:endParaRPr lang="en-SG" dirty="0">
              <a:latin typeface="+mj-lt"/>
            </a:endParaRPr>
          </a:p>
          <a:p>
            <a:pPr fontAlgn="base"/>
            <a:r>
              <a:rPr lang="en-SG" dirty="0">
                <a:latin typeface="+mj-lt"/>
              </a:rPr>
              <a:t>Other related rules or policies aren't being changed</a:t>
            </a:r>
          </a:p>
          <a:p>
            <a:pPr marL="0" indent="0" fontAlgn="base">
              <a:buFont typeface="Arial" panose="020B0604020202020204" pitchFamily="34" charset="0"/>
              <a:buNone/>
            </a:pPr>
            <a:endParaRPr lang="en-SG" dirty="0">
              <a:latin typeface="+mj-lt"/>
            </a:endParaRPr>
          </a:p>
          <a:p>
            <a:pPr fontAlgn="base"/>
            <a:r>
              <a:rPr lang="en-SG" dirty="0">
                <a:latin typeface="+mj-lt"/>
              </a:rPr>
              <a:t>It would violate the law</a:t>
            </a:r>
          </a:p>
          <a:p>
            <a:pPr marL="0" indent="0" fontAlgn="base">
              <a:buFont typeface="Arial" panose="020B0604020202020204" pitchFamily="34" charset="0"/>
              <a:buNone/>
            </a:pPr>
            <a:endParaRPr lang="en-SG" dirty="0">
              <a:latin typeface="+mj-lt"/>
            </a:endParaRPr>
          </a:p>
          <a:p>
            <a:pPr fontAlgn="base"/>
            <a:r>
              <a:rPr lang="en-SG" dirty="0">
                <a:latin typeface="+mj-lt"/>
              </a:rPr>
              <a:t>It would be impossible to administer or enforce</a:t>
            </a:r>
          </a:p>
          <a:p>
            <a:pPr marL="0" indent="0" fontAlgn="base">
              <a:buFont typeface="Arial" panose="020B0604020202020204" pitchFamily="34" charset="0"/>
              <a:buNone/>
            </a:pPr>
            <a:endParaRPr lang="en-SG" dirty="0">
              <a:latin typeface="+mj-lt"/>
            </a:endParaRPr>
          </a:p>
          <a:p>
            <a:pPr marL="0" indent="0" fontAlgn="base">
              <a:buFont typeface="Arial" panose="020B0604020202020204" pitchFamily="34" charset="0"/>
              <a:buNone/>
            </a:pPr>
            <a:endParaRPr lang="en-SG" dirty="0">
              <a:latin typeface="+mj-lt"/>
            </a:endParaRPr>
          </a:p>
          <a:p>
            <a:pPr marL="514350" indent="-514350">
              <a:buFont typeface="+mj-lt"/>
              <a:buAutoNum type="arabicPeriod"/>
            </a:pPr>
            <a:endParaRPr lang="en-US" sz="2400" dirty="0">
              <a:latin typeface="+mj-lt"/>
            </a:endParaRPr>
          </a:p>
        </p:txBody>
      </p:sp>
    </p:spTree>
    <p:extLst>
      <p:ext uri="{BB962C8B-B14F-4D97-AF65-F5344CB8AC3E}">
        <p14:creationId xmlns:p14="http://schemas.microsoft.com/office/powerpoint/2010/main" val="343776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80FF7F-BDE4-F945-8C95-8EA37B412A9D}"/>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
        <p:nvSpPr>
          <p:cNvPr id="4" name="Title 1">
            <a:extLst>
              <a:ext uri="{FF2B5EF4-FFF2-40B4-BE49-F238E27FC236}">
                <a16:creationId xmlns:a16="http://schemas.microsoft.com/office/drawing/2014/main" id="{2772216F-2062-B641-9964-5E96D58520F3}"/>
              </a:ext>
            </a:extLst>
          </p:cNvPr>
          <p:cNvSpPr txBox="1">
            <a:spLocks/>
          </p:cNvSpPr>
          <p:nvPr/>
        </p:nvSpPr>
        <p:spPr>
          <a:xfrm>
            <a:off x="838200" y="267198"/>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What would make a resolution defective ?</a:t>
            </a:r>
            <a:endParaRPr lang="en-US" sz="4000" b="0" dirty="0">
              <a:solidFill>
                <a:schemeClr val="tx1"/>
              </a:solidFill>
            </a:endParaRPr>
          </a:p>
        </p:txBody>
      </p:sp>
      <p:sp>
        <p:nvSpPr>
          <p:cNvPr id="5" name="Content Placeholder 2">
            <a:extLst>
              <a:ext uri="{FF2B5EF4-FFF2-40B4-BE49-F238E27FC236}">
                <a16:creationId xmlns:a16="http://schemas.microsoft.com/office/drawing/2014/main" id="{B9022A53-2071-764C-986C-A7508C509E55}"/>
              </a:ext>
            </a:extLst>
          </p:cNvPr>
          <p:cNvSpPr txBox="1">
            <a:spLocks/>
          </p:cNvSpPr>
          <p:nvPr/>
        </p:nvSpPr>
        <p:spPr>
          <a:xfrm>
            <a:off x="838200" y="1876132"/>
            <a:ext cx="10515600" cy="44862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SG"/>
          </a:p>
          <a:p>
            <a:pPr fontAlgn="base"/>
            <a:r>
              <a:rPr lang="en-SG"/>
              <a:t>It conflicts with the constitutional documents</a:t>
            </a:r>
          </a:p>
          <a:p>
            <a:pPr marL="0" indent="0" fontAlgn="base">
              <a:buFont typeface="Arial" panose="020B0604020202020204" pitchFamily="34" charset="0"/>
              <a:buNone/>
            </a:pPr>
            <a:endParaRPr lang="en-SG"/>
          </a:p>
          <a:p>
            <a:pPr fontAlgn="base"/>
            <a:r>
              <a:rPr lang="en-SG"/>
              <a:t>It can be addressed by administrative actions</a:t>
            </a:r>
          </a:p>
          <a:p>
            <a:pPr marL="0" indent="0" fontAlgn="base">
              <a:buFont typeface="Arial" panose="020B0604020202020204" pitchFamily="34" charset="0"/>
              <a:buNone/>
            </a:pPr>
            <a:endParaRPr lang="en-SG"/>
          </a:p>
          <a:p>
            <a:pPr fontAlgn="base"/>
            <a:r>
              <a:rPr lang="en-SG"/>
              <a:t>It is beyond Rotary's scope</a:t>
            </a:r>
          </a:p>
          <a:p>
            <a:pPr marL="0" indent="0" fontAlgn="base">
              <a:buFont typeface="Arial" panose="020B0604020202020204" pitchFamily="34" charset="0"/>
              <a:buNone/>
            </a:pPr>
            <a:endParaRPr lang="en-SG"/>
          </a:p>
          <a:p>
            <a:pPr marL="0" indent="0" fontAlgn="base">
              <a:buFont typeface="Arial" panose="020B0604020202020204" pitchFamily="34" charset="0"/>
              <a:buNone/>
            </a:pPr>
            <a:endParaRPr lang="en-SG">
              <a:latin typeface="+mj-lt"/>
            </a:endParaRPr>
          </a:p>
          <a:p>
            <a:pPr marL="0" indent="0" fontAlgn="base">
              <a:buFont typeface="Arial" panose="020B0604020202020204" pitchFamily="34" charset="0"/>
              <a:buNone/>
            </a:pPr>
            <a:endParaRPr lang="en-SG">
              <a:latin typeface="+mj-lt"/>
            </a:endParaRPr>
          </a:p>
          <a:p>
            <a:pPr marL="514350" indent="-514350">
              <a:buFont typeface="+mj-lt"/>
              <a:buAutoNum type="arabicPeriod"/>
            </a:pPr>
            <a:endParaRPr lang="en-US" sz="2400">
              <a:latin typeface="+mj-lt"/>
            </a:endParaRPr>
          </a:p>
        </p:txBody>
      </p:sp>
    </p:spTree>
    <p:extLst>
      <p:ext uri="{BB962C8B-B14F-4D97-AF65-F5344CB8AC3E}">
        <p14:creationId xmlns:p14="http://schemas.microsoft.com/office/powerpoint/2010/main" val="124119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08344" y="480695"/>
            <a:ext cx="9666515" cy="707886"/>
          </a:xfrm>
          <a:prstGeom prst="rect">
            <a:avLst/>
          </a:prstGeom>
          <a:noFill/>
        </p:spPr>
        <p:txBody>
          <a:bodyPr wrap="square" rtlCol="0">
            <a:spAutoFit/>
          </a:bodyPr>
          <a:lstStyle/>
          <a:p>
            <a:r>
              <a:rPr lang="en-US" sz="4000" cap="all" dirty="0"/>
              <a:t>4 Takeaways for today </a:t>
            </a:r>
            <a:endParaRPr lang="en-US" sz="4000" b="1" cap="all"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1029A1B-E6E3-6749-B425-F32A7DBAEFAB}"/>
              </a:ext>
            </a:extLst>
          </p:cNvPr>
          <p:cNvSpPr txBox="1">
            <a:spLocks/>
          </p:cNvSpPr>
          <p:nvPr/>
        </p:nvSpPr>
        <p:spPr>
          <a:xfrm>
            <a:off x="838200" y="1690688"/>
            <a:ext cx="10515600" cy="468834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Font typeface="Arial" panose="020B0604020202020204" pitchFamily="34" charset="0"/>
              <a:buAutoNum type="arabicPeriod"/>
            </a:pPr>
            <a:endParaRPr lang="en-US" sz="3200" dirty="0"/>
          </a:p>
          <a:p>
            <a:pPr marL="514350" indent="-514350" fontAlgn="base">
              <a:buFont typeface="Arial" panose="020B0604020202020204" pitchFamily="34" charset="0"/>
              <a:buAutoNum type="arabicPeriod"/>
            </a:pPr>
            <a:r>
              <a:rPr lang="en-US" sz="3200" dirty="0"/>
              <a:t>What are the Council on Legislation and Council on</a:t>
            </a:r>
          </a:p>
          <a:p>
            <a:pPr marL="0" indent="0" fontAlgn="base">
              <a:buNone/>
            </a:pPr>
            <a:r>
              <a:rPr lang="en-US" sz="3200" dirty="0"/>
              <a:t>     Resolutions</a:t>
            </a:r>
          </a:p>
          <a:p>
            <a:pPr fontAlgn="base"/>
            <a:endParaRPr lang="en-US" sz="3200" dirty="0"/>
          </a:p>
          <a:p>
            <a:pPr marL="0" indent="0" fontAlgn="base">
              <a:buFont typeface="Arial" panose="020B0604020202020204" pitchFamily="34" charset="0"/>
              <a:buNone/>
            </a:pPr>
            <a:r>
              <a:rPr lang="en-US" sz="3200" dirty="0"/>
              <a:t>2. What do they do  </a:t>
            </a:r>
          </a:p>
          <a:p>
            <a:pPr fontAlgn="base"/>
            <a:endParaRPr lang="en-US" sz="3200" dirty="0"/>
          </a:p>
          <a:p>
            <a:pPr marL="0" indent="0" fontAlgn="base">
              <a:buFont typeface="Arial" panose="020B0604020202020204" pitchFamily="34" charset="0"/>
              <a:buNone/>
            </a:pPr>
            <a:r>
              <a:rPr lang="en-US" sz="3200" dirty="0"/>
              <a:t>3. What is an Enactment and what is a Resolution </a:t>
            </a:r>
          </a:p>
          <a:p>
            <a:pPr marL="0" indent="0" fontAlgn="base">
              <a:buFont typeface="Arial" panose="020B0604020202020204" pitchFamily="34" charset="0"/>
              <a:buNone/>
            </a:pPr>
            <a:endParaRPr lang="en-US" sz="3200" dirty="0"/>
          </a:p>
          <a:p>
            <a:pPr marL="0" indent="0" fontAlgn="base">
              <a:buFont typeface="Arial" panose="020B0604020202020204" pitchFamily="34" charset="0"/>
              <a:buNone/>
            </a:pPr>
            <a:r>
              <a:rPr lang="en-US" sz="3200" dirty="0"/>
              <a:t>4. What is your club’s role within this process </a:t>
            </a:r>
          </a:p>
          <a:p>
            <a:pPr marL="0" indent="0" fontAlgn="base">
              <a:buFont typeface="Arial" panose="020B0604020202020204" pitchFamily="34" charset="0"/>
              <a:buNone/>
            </a:pPr>
            <a:endParaRPr lang="en-US" sz="3200" dirty="0"/>
          </a:p>
        </p:txBody>
      </p:sp>
      <p:pic>
        <p:nvPicPr>
          <p:cNvPr id="6" name="Picture 5">
            <a:extLst>
              <a:ext uri="{FF2B5EF4-FFF2-40B4-BE49-F238E27FC236}">
                <a16:creationId xmlns:a16="http://schemas.microsoft.com/office/drawing/2014/main" id="{DFE4A667-C955-CC44-A4DE-9D02DDC46BA3}"/>
              </a:ext>
            </a:extLst>
          </p:cNvPr>
          <p:cNvPicPr>
            <a:picLocks noChangeAspect="1"/>
          </p:cNvPicPr>
          <p:nvPr/>
        </p:nvPicPr>
        <p:blipFill>
          <a:blip r:embed="rId3"/>
          <a:stretch>
            <a:fillRect/>
          </a:stretch>
        </p:blipFill>
        <p:spPr>
          <a:xfrm>
            <a:off x="10092195" y="2822169"/>
            <a:ext cx="1557938" cy="2425377"/>
          </a:xfrm>
          <a:prstGeom prst="rect">
            <a:avLst/>
          </a:prstGeom>
          <a:solidFill>
            <a:schemeClr val="accent4"/>
          </a:solidFill>
        </p:spPr>
      </p:pic>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4CD3C5-A717-1C4F-8B1B-42116EF67900}"/>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
        <p:nvSpPr>
          <p:cNvPr id="4" name="Title 1">
            <a:extLst>
              <a:ext uri="{FF2B5EF4-FFF2-40B4-BE49-F238E27FC236}">
                <a16:creationId xmlns:a16="http://schemas.microsoft.com/office/drawing/2014/main" id="{17BB0AF5-36B0-F04E-BADC-025CBE6C99FC}"/>
              </a:ext>
            </a:extLst>
          </p:cNvPr>
          <p:cNvSpPr txBox="1">
            <a:spLocks/>
          </p:cNvSpPr>
          <p:nvPr/>
        </p:nvSpPr>
        <p:spPr>
          <a:xfrm>
            <a:off x="838200" y="40098"/>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SG" sz="4000" b="0" dirty="0">
                <a:solidFill>
                  <a:schemeClr val="tx1"/>
                </a:solidFill>
              </a:rPr>
              <a:t>In Summary</a:t>
            </a:r>
            <a:endParaRPr lang="en-US" sz="4000" b="0" dirty="0">
              <a:solidFill>
                <a:schemeClr val="tx1"/>
              </a:solidFill>
            </a:endParaRPr>
          </a:p>
        </p:txBody>
      </p:sp>
      <p:sp>
        <p:nvSpPr>
          <p:cNvPr id="5" name="Content Placeholder 2">
            <a:extLst>
              <a:ext uri="{FF2B5EF4-FFF2-40B4-BE49-F238E27FC236}">
                <a16:creationId xmlns:a16="http://schemas.microsoft.com/office/drawing/2014/main" id="{E5551BE0-D87E-0043-AC46-A305CF8C2574}"/>
              </a:ext>
            </a:extLst>
          </p:cNvPr>
          <p:cNvSpPr txBox="1">
            <a:spLocks/>
          </p:cNvSpPr>
          <p:nvPr/>
        </p:nvSpPr>
        <p:spPr>
          <a:xfrm>
            <a:off x="838200" y="1021276"/>
            <a:ext cx="10515600" cy="51182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endParaRPr lang="en-SG" sz="2400" dirty="0"/>
          </a:p>
          <a:p>
            <a:pPr fontAlgn="base">
              <a:buFont typeface="Wingdings" pitchFamily="2" charset="2"/>
              <a:buChar char="ü"/>
            </a:pPr>
            <a:r>
              <a:rPr lang="en-SG" sz="2400" dirty="0">
                <a:solidFill>
                  <a:srgbClr val="00B050"/>
                </a:solidFill>
              </a:rPr>
              <a:t> </a:t>
            </a:r>
            <a:r>
              <a:rPr lang="en-SG" sz="2400" dirty="0"/>
              <a:t>Resolutions are proposals for strategic directions, priorities and focus areas for Rotary </a:t>
            </a:r>
          </a:p>
          <a:p>
            <a:pPr fontAlgn="base">
              <a:buFont typeface="Wingdings" pitchFamily="2" charset="2"/>
              <a:buChar char="ü"/>
            </a:pPr>
            <a:r>
              <a:rPr lang="en-SG" sz="2400" dirty="0">
                <a:solidFill>
                  <a:srgbClr val="00B050"/>
                </a:solidFill>
              </a:rPr>
              <a:t> </a:t>
            </a:r>
            <a:r>
              <a:rPr lang="en-SG" sz="2400" dirty="0"/>
              <a:t>Enactments are proposals for changes to RI’s constitution, Bylaws or Standard Club </a:t>
            </a:r>
            <a:r>
              <a:rPr lang="en-SG" sz="2400" dirty="0" err="1"/>
              <a:t>Constituition</a:t>
            </a:r>
            <a:endParaRPr lang="en-SG" sz="2400" dirty="0"/>
          </a:p>
          <a:p>
            <a:pPr fontAlgn="base">
              <a:buFont typeface="Wingdings" pitchFamily="2" charset="2"/>
              <a:buChar char="ü"/>
            </a:pPr>
            <a:r>
              <a:rPr lang="en-SG" sz="2400" dirty="0">
                <a:solidFill>
                  <a:srgbClr val="92D050"/>
                </a:solidFill>
              </a:rPr>
              <a:t> </a:t>
            </a:r>
            <a:r>
              <a:rPr lang="en-SG" sz="2400" dirty="0"/>
              <a:t>Clubs in our District can propose Resolutions and Enactments   which need to be voted on and endorsed at a District Conference, District Legislation meeting or by Club Ballot</a:t>
            </a:r>
          </a:p>
          <a:p>
            <a:pPr fontAlgn="base">
              <a:buFont typeface="Wingdings" pitchFamily="2" charset="2"/>
              <a:buChar char="ü"/>
            </a:pPr>
            <a:r>
              <a:rPr lang="en-SG" sz="2400" dirty="0">
                <a:solidFill>
                  <a:srgbClr val="92D050"/>
                </a:solidFill>
              </a:rPr>
              <a:t> </a:t>
            </a:r>
            <a:r>
              <a:rPr lang="en-SG" sz="2400" dirty="0"/>
              <a:t>Clubs in our district can vote on resolutions and enactments coming from RI</a:t>
            </a:r>
          </a:p>
          <a:p>
            <a:pPr fontAlgn="base">
              <a:buFont typeface="Wingdings" pitchFamily="2" charset="2"/>
              <a:buChar char="ü"/>
            </a:pPr>
            <a:r>
              <a:rPr lang="en-SG" sz="2400" dirty="0">
                <a:solidFill>
                  <a:srgbClr val="92D050"/>
                </a:solidFill>
              </a:rPr>
              <a:t> </a:t>
            </a:r>
            <a:r>
              <a:rPr lang="en-SG" sz="2400" dirty="0"/>
              <a:t>The District COL/R rep working with the Advisory Council and the  Working Committee will guide you through this process </a:t>
            </a:r>
          </a:p>
          <a:p>
            <a:pPr fontAlgn="base">
              <a:buFont typeface="Wingdings" pitchFamily="2" charset="2"/>
              <a:buChar char="ü"/>
            </a:pPr>
            <a:r>
              <a:rPr lang="en-SG" sz="2400" dirty="0">
                <a:solidFill>
                  <a:srgbClr val="00B050"/>
                </a:solidFill>
              </a:rPr>
              <a:t> </a:t>
            </a:r>
            <a:r>
              <a:rPr lang="en-SG" sz="2400" dirty="0"/>
              <a:t>There has been a work plan developed for our District outlining  important dates and milestones ( PDG Henry will present this)</a:t>
            </a:r>
          </a:p>
          <a:p>
            <a:pPr fontAlgn="base"/>
            <a:endParaRPr lang="en-SG" sz="2400" dirty="0"/>
          </a:p>
          <a:p>
            <a:pPr fontAlgn="base"/>
            <a:endParaRPr lang="en-SG" sz="2400" dirty="0"/>
          </a:p>
          <a:p>
            <a:pPr fontAlgn="base"/>
            <a:endParaRPr lang="en-SG" sz="2400" dirty="0"/>
          </a:p>
          <a:p>
            <a:pPr marL="0" indent="0" fontAlgn="base">
              <a:buFont typeface="Arial" panose="020B0604020202020204" pitchFamily="34" charset="0"/>
              <a:buNone/>
            </a:pPr>
            <a:endParaRPr lang="en-SG" sz="2400" dirty="0">
              <a:latin typeface="+mj-lt"/>
            </a:endParaRPr>
          </a:p>
          <a:p>
            <a:pPr marL="0" indent="0" fontAlgn="base">
              <a:buFont typeface="Arial" panose="020B0604020202020204" pitchFamily="34" charset="0"/>
              <a:buNone/>
            </a:pPr>
            <a:endParaRPr lang="en-SG" sz="2400" dirty="0">
              <a:latin typeface="+mj-lt"/>
            </a:endParaRPr>
          </a:p>
          <a:p>
            <a:pPr marL="514350" indent="-514350">
              <a:buFont typeface="+mj-lt"/>
              <a:buAutoNum type="arabicPeriod"/>
            </a:pPr>
            <a:endParaRPr lang="en-US" sz="2400" dirty="0">
              <a:latin typeface="+mj-lt"/>
            </a:endParaRPr>
          </a:p>
        </p:txBody>
      </p:sp>
    </p:spTree>
    <p:extLst>
      <p:ext uri="{BB962C8B-B14F-4D97-AF65-F5344CB8AC3E}">
        <p14:creationId xmlns:p14="http://schemas.microsoft.com/office/powerpoint/2010/main" val="2789634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BF0F13-07CA-BD44-98CB-E176E75EC4C6}"/>
              </a:ext>
            </a:extLst>
          </p:cNvPr>
          <p:cNvSpPr>
            <a:spLocks noGrp="1"/>
          </p:cNvSpPr>
          <p:nvPr>
            <p:ph type="sldNum" sz="quarter" idx="12"/>
          </p:nvPr>
        </p:nvSpPr>
        <p:spPr/>
        <p:txBody>
          <a:bodyPr/>
          <a:lstStyle/>
          <a:p>
            <a:fld id="{97A94E25-127B-4C48-AF96-44BA7B823777}" type="slidenum">
              <a:rPr lang="en-US" smtClean="0"/>
              <a:pPr/>
              <a:t>21</a:t>
            </a:fld>
            <a:endParaRPr lang="en-US" dirty="0"/>
          </a:p>
        </p:txBody>
      </p:sp>
      <p:sp>
        <p:nvSpPr>
          <p:cNvPr id="4" name="Title 3">
            <a:extLst>
              <a:ext uri="{FF2B5EF4-FFF2-40B4-BE49-F238E27FC236}">
                <a16:creationId xmlns:a16="http://schemas.microsoft.com/office/drawing/2014/main" id="{2D5002F2-B732-4A4A-AACC-C81BCA824D35}"/>
              </a:ext>
            </a:extLst>
          </p:cNvPr>
          <p:cNvSpPr txBox="1">
            <a:spLocks/>
          </p:cNvSpPr>
          <p:nvPr/>
        </p:nvSpPr>
        <p:spPr>
          <a:xfrm>
            <a:off x="723900" y="347540"/>
            <a:ext cx="8039100" cy="1325563"/>
          </a:xfrm>
          <a:prstGeom prst="rect">
            <a:avLst/>
          </a:prstGeom>
        </p:spPr>
        <p:txBody>
          <a:bodyPr vert="horz" lIns="91440" tIns="0" rIns="91440" bIns="91440" rtlCol="0" anchor="b">
            <a:no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3600" b="0" dirty="0">
                <a:solidFill>
                  <a:schemeClr val="tx1"/>
                </a:solidFill>
                <a:latin typeface="+mn-lt"/>
              </a:rPr>
              <a:t>PDGs Advisory &amp; Reviewing Committee:</a:t>
            </a:r>
            <a:br>
              <a:rPr lang="en-US" sz="3600" b="0" dirty="0">
                <a:solidFill>
                  <a:schemeClr val="tx1"/>
                </a:solidFill>
                <a:latin typeface="+mn-lt"/>
              </a:rPr>
            </a:br>
            <a:endParaRPr lang="en-US" sz="3600" b="0" dirty="0">
              <a:solidFill>
                <a:schemeClr val="tx1"/>
              </a:solidFill>
              <a:latin typeface="+mn-lt"/>
            </a:endParaRPr>
          </a:p>
        </p:txBody>
      </p:sp>
      <p:sp>
        <p:nvSpPr>
          <p:cNvPr id="5" name="Content Placeholder 2">
            <a:extLst>
              <a:ext uri="{FF2B5EF4-FFF2-40B4-BE49-F238E27FC236}">
                <a16:creationId xmlns:a16="http://schemas.microsoft.com/office/drawing/2014/main" id="{13C683CD-3949-DC4B-86AC-8D727DFB9118}"/>
              </a:ext>
            </a:extLst>
          </p:cNvPr>
          <p:cNvSpPr txBox="1">
            <a:spLocks/>
          </p:cNvSpPr>
          <p:nvPr/>
        </p:nvSpPr>
        <p:spPr>
          <a:xfrm>
            <a:off x="857250" y="1673103"/>
            <a:ext cx="5181600" cy="4351338"/>
          </a:xfrm>
          <a:prstGeom prst="rect">
            <a:avLst/>
          </a:prstGeom>
          <a:pattFill prst="pct10">
            <a:fgClr>
              <a:schemeClr val="accent1"/>
            </a:fgClr>
            <a:bgClr>
              <a:schemeClr val="accent4">
                <a:lumMod val="20000"/>
                <a:lumOff val="80000"/>
              </a:schemeClr>
            </a:bgClr>
          </a:patt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PDG Lim Hock Teck </a:t>
            </a:r>
          </a:p>
          <a:p>
            <a:pPr marL="514350" indent="-514350">
              <a:buFont typeface="+mj-lt"/>
              <a:buAutoNum type="arabicPeriod"/>
            </a:pPr>
            <a:r>
              <a:rPr lang="en-US"/>
              <a:t>PDG Edward Sung Burongoh</a:t>
            </a:r>
          </a:p>
          <a:p>
            <a:pPr marL="514350" indent="-514350">
              <a:buFont typeface="+mj-lt"/>
              <a:buAutoNum type="arabicPeriod"/>
            </a:pPr>
            <a:r>
              <a:rPr lang="en-US"/>
              <a:t>PDG Datuk Zainie Abdul Aucusa</a:t>
            </a:r>
          </a:p>
          <a:p>
            <a:pPr marL="514350" indent="-514350">
              <a:buFont typeface="+mj-lt"/>
              <a:buAutoNum type="arabicPeriod"/>
            </a:pPr>
            <a:r>
              <a:rPr lang="en-US"/>
              <a:t>PDG Michael Yee ( Alternate COLR)</a:t>
            </a:r>
          </a:p>
          <a:p>
            <a:pPr marL="514350" indent="-514350">
              <a:buFont typeface="+mj-lt"/>
              <a:buAutoNum type="arabicPeriod"/>
            </a:pPr>
            <a:endParaRPr lang="en-US"/>
          </a:p>
        </p:txBody>
      </p:sp>
      <p:sp>
        <p:nvSpPr>
          <p:cNvPr id="6" name="Content Placeholder 4">
            <a:extLst>
              <a:ext uri="{FF2B5EF4-FFF2-40B4-BE49-F238E27FC236}">
                <a16:creationId xmlns:a16="http://schemas.microsoft.com/office/drawing/2014/main" id="{7F8AE76B-A359-744F-B19E-A288B9100E1B}"/>
              </a:ext>
            </a:extLst>
          </p:cNvPr>
          <p:cNvSpPr txBox="1">
            <a:spLocks/>
          </p:cNvSpPr>
          <p:nvPr/>
        </p:nvSpPr>
        <p:spPr>
          <a:xfrm>
            <a:off x="6038850" y="1476155"/>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   Roles &amp; Responsibility: </a:t>
            </a:r>
          </a:p>
          <a:p>
            <a:r>
              <a:rPr lang="en-US" sz="2400" dirty="0"/>
              <a:t>To provide an advisory role on COL and COR matters. </a:t>
            </a:r>
          </a:p>
          <a:p>
            <a:endParaRPr lang="en-US" sz="2400" dirty="0"/>
          </a:p>
          <a:p>
            <a:r>
              <a:rPr lang="en-US" sz="2400" dirty="0"/>
              <a:t>To assist in the final review of all future proposals to COL and COR by the District working Committee, after ground work and process have been done by the Working team, along with all the clubs in the District, before any presentation for endorsement at DISCON.</a:t>
            </a:r>
          </a:p>
        </p:txBody>
      </p:sp>
    </p:spTree>
    <p:extLst>
      <p:ext uri="{BB962C8B-B14F-4D97-AF65-F5344CB8AC3E}">
        <p14:creationId xmlns:p14="http://schemas.microsoft.com/office/powerpoint/2010/main" val="219775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079A2C-E8E7-574C-91B3-946D6227BB55}"/>
              </a:ext>
            </a:extLst>
          </p:cNvPr>
          <p:cNvSpPr>
            <a:spLocks noGrp="1"/>
          </p:cNvSpPr>
          <p:nvPr>
            <p:ph type="sldNum" sz="quarter" idx="12"/>
          </p:nvPr>
        </p:nvSpPr>
        <p:spPr/>
        <p:txBody>
          <a:bodyPr/>
          <a:lstStyle/>
          <a:p>
            <a:fld id="{97A94E25-127B-4C48-AF96-44BA7B823777}" type="slidenum">
              <a:rPr lang="en-US" smtClean="0"/>
              <a:pPr/>
              <a:t>22</a:t>
            </a:fld>
            <a:endParaRPr lang="en-US" dirty="0"/>
          </a:p>
        </p:txBody>
      </p:sp>
      <p:sp>
        <p:nvSpPr>
          <p:cNvPr id="4" name="Title 1">
            <a:extLst>
              <a:ext uri="{FF2B5EF4-FFF2-40B4-BE49-F238E27FC236}">
                <a16:creationId xmlns:a16="http://schemas.microsoft.com/office/drawing/2014/main" id="{93004948-665F-1A4E-BAF8-EC729E1A9A8F}"/>
              </a:ext>
            </a:extLst>
          </p:cNvPr>
          <p:cNvSpPr txBox="1">
            <a:spLocks/>
          </p:cNvSpPr>
          <p:nvPr/>
        </p:nvSpPr>
        <p:spPr>
          <a:xfrm>
            <a:off x="688981" y="581160"/>
            <a:ext cx="11049526" cy="1325563"/>
          </a:xfrm>
          <a:prstGeom prst="rect">
            <a:avLst/>
          </a:prstGeom>
        </p:spPr>
        <p:txBody>
          <a:bodyPr vert="horz" lIns="91440" tIns="0" rIns="91440" bIns="91440" rtlCol="0" anchor="b">
            <a:no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3600" b="0" dirty="0">
                <a:solidFill>
                  <a:schemeClr val="tx1"/>
                </a:solidFill>
              </a:rPr>
              <a:t>Regional COL/COR Working Committee: (working with our clubs)</a:t>
            </a:r>
            <a:br>
              <a:rPr lang="en-US" sz="3600" b="0" dirty="0">
                <a:solidFill>
                  <a:schemeClr val="tx1"/>
                </a:solidFill>
              </a:rPr>
            </a:br>
            <a:endParaRPr lang="en-US" sz="3600" b="0" dirty="0">
              <a:solidFill>
                <a:schemeClr val="tx1"/>
              </a:solidFill>
            </a:endParaRPr>
          </a:p>
        </p:txBody>
      </p:sp>
      <p:sp>
        <p:nvSpPr>
          <p:cNvPr id="5" name="Content Placeholder 2">
            <a:extLst>
              <a:ext uri="{FF2B5EF4-FFF2-40B4-BE49-F238E27FC236}">
                <a16:creationId xmlns:a16="http://schemas.microsoft.com/office/drawing/2014/main" id="{C059B6C7-1466-6648-B2F9-6852CCE63E6B}"/>
              </a:ext>
            </a:extLst>
          </p:cNvPr>
          <p:cNvSpPr txBox="1">
            <a:spLocks/>
          </p:cNvSpPr>
          <p:nvPr/>
        </p:nvSpPr>
        <p:spPr>
          <a:xfrm>
            <a:off x="838200" y="1697038"/>
            <a:ext cx="5181600" cy="4351338"/>
          </a:xfrm>
          <a:prstGeom prst="rect">
            <a:avLst/>
          </a:prstGeom>
          <a:pattFill prst="pct10">
            <a:fgClr>
              <a:schemeClr val="accent1"/>
            </a:fgClr>
            <a:bgClr>
              <a:schemeClr val="accent4">
                <a:lumMod val="20000"/>
                <a:lumOff val="80000"/>
              </a:schemeClr>
            </a:bgClr>
          </a:patt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PDG Henry Tan (COLR)</a:t>
            </a:r>
          </a:p>
          <a:p>
            <a:pPr marL="514350" indent="-514350">
              <a:buFont typeface="+mj-lt"/>
              <a:buAutoNum type="arabicPeriod"/>
            </a:pPr>
            <a:r>
              <a:rPr lang="en-US"/>
              <a:t>PP Freddie Lee (Johore)</a:t>
            </a:r>
          </a:p>
          <a:p>
            <a:pPr marL="514350" indent="-514350">
              <a:buFont typeface="+mj-lt"/>
              <a:buAutoNum type="arabicPeriod"/>
            </a:pPr>
            <a:r>
              <a:rPr lang="en-US"/>
              <a:t>PP Quek Kia Ping (Malacca)</a:t>
            </a:r>
          </a:p>
          <a:p>
            <a:pPr marL="514350" indent="-514350">
              <a:buFont typeface="+mj-lt"/>
              <a:buAutoNum type="arabicPeriod"/>
            </a:pPr>
            <a:r>
              <a:rPr lang="en-US"/>
              <a:t>PP CP Lim (Sabah and Brunei)</a:t>
            </a:r>
          </a:p>
          <a:p>
            <a:pPr marL="514350" indent="-514350">
              <a:buFont typeface="+mj-lt"/>
              <a:buAutoNum type="arabicPeriod"/>
            </a:pPr>
            <a:r>
              <a:rPr lang="en-US"/>
              <a:t>PP Dr. John Chan (Sarawak)</a:t>
            </a:r>
          </a:p>
          <a:p>
            <a:pPr marL="514350" indent="-514350">
              <a:buFont typeface="+mj-lt"/>
              <a:buAutoNum type="arabicPeriod"/>
            </a:pPr>
            <a:r>
              <a:rPr lang="en-US"/>
              <a:t>PP Jeyan Nadarajah (Singapore)</a:t>
            </a:r>
          </a:p>
          <a:p>
            <a:pPr marL="514350" indent="-514350">
              <a:buFont typeface="+mj-lt"/>
              <a:buAutoNum type="arabicPeriod"/>
            </a:pPr>
            <a:endParaRPr lang="en-US" dirty="0"/>
          </a:p>
        </p:txBody>
      </p:sp>
      <p:sp>
        <p:nvSpPr>
          <p:cNvPr id="6" name="Content Placeholder 3">
            <a:extLst>
              <a:ext uri="{FF2B5EF4-FFF2-40B4-BE49-F238E27FC236}">
                <a16:creationId xmlns:a16="http://schemas.microsoft.com/office/drawing/2014/main" id="{1D98083D-6378-5F41-AFFB-C8BB556EE25E}"/>
              </a:ext>
            </a:extLst>
          </p:cNvPr>
          <p:cNvSpPr txBox="1">
            <a:spLocks/>
          </p:cNvSpPr>
          <p:nvPr/>
        </p:nvSpPr>
        <p:spPr>
          <a:xfrm>
            <a:off x="6213744" y="1674710"/>
            <a:ext cx="5181600" cy="510415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Roles  and Responsibility:</a:t>
            </a:r>
          </a:p>
          <a:p>
            <a:r>
              <a:rPr lang="en-US" dirty="0"/>
              <a:t>To assist Clubs in our District to understand matters on COL and COR. </a:t>
            </a:r>
          </a:p>
          <a:p>
            <a:r>
              <a:rPr lang="en-US" dirty="0"/>
              <a:t>To provide an on-time update on COL and COR related matters, whenever there is any new proposal from RI </a:t>
            </a:r>
          </a:p>
          <a:p>
            <a:r>
              <a:rPr lang="en-US" dirty="0"/>
              <a:t>To work closely with the clubs in our District to be better prepared for future submission when feasible of new enactment or proposed resolution by our District to Rotary International.</a:t>
            </a:r>
          </a:p>
          <a:p>
            <a:r>
              <a:rPr lang="en-US" dirty="0"/>
              <a:t>To organize annual review sessions with our clubs in the District and gather feedback on possible improvement to RI Constitutional documents, RI Bylaws, Standard Rotary Club constitution, and Rotary Code of Policy.</a:t>
            </a:r>
          </a:p>
          <a:p>
            <a:endParaRPr lang="en-US" sz="2400" dirty="0"/>
          </a:p>
        </p:txBody>
      </p:sp>
    </p:spTree>
    <p:extLst>
      <p:ext uri="{BB962C8B-B14F-4D97-AF65-F5344CB8AC3E}">
        <p14:creationId xmlns:p14="http://schemas.microsoft.com/office/powerpoint/2010/main" val="2503188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C6DB-3E3D-E84D-8231-FEAB63DD1775}"/>
              </a:ext>
            </a:extLst>
          </p:cNvPr>
          <p:cNvSpPr>
            <a:spLocks noGrp="1"/>
          </p:cNvSpPr>
          <p:nvPr>
            <p:ph type="title"/>
          </p:nvPr>
        </p:nvSpPr>
        <p:spPr>
          <a:xfrm>
            <a:off x="794659" y="1"/>
            <a:ext cx="11506200" cy="1540042"/>
          </a:xfrm>
        </p:spPr>
        <p:txBody>
          <a:bodyPr/>
          <a:lstStyle/>
          <a:p>
            <a:r>
              <a:rPr lang="en-US" b="0" dirty="0">
                <a:solidFill>
                  <a:schemeClr val="tx1"/>
                </a:solidFill>
              </a:rPr>
              <a:t>Thank you for your attention </a:t>
            </a:r>
          </a:p>
        </p:txBody>
      </p:sp>
      <p:sp>
        <p:nvSpPr>
          <p:cNvPr id="3" name="Slide Number Placeholder 2">
            <a:extLst>
              <a:ext uri="{FF2B5EF4-FFF2-40B4-BE49-F238E27FC236}">
                <a16:creationId xmlns:a16="http://schemas.microsoft.com/office/drawing/2014/main" id="{C26C170B-0BCE-8D4C-B3EE-872EBA9E61DE}"/>
              </a:ext>
            </a:extLst>
          </p:cNvPr>
          <p:cNvSpPr>
            <a:spLocks noGrp="1"/>
          </p:cNvSpPr>
          <p:nvPr>
            <p:ph type="sldNum" sz="quarter" idx="12"/>
          </p:nvPr>
        </p:nvSpPr>
        <p:spPr/>
        <p:txBody>
          <a:bodyPr/>
          <a:lstStyle/>
          <a:p>
            <a:fld id="{97A94E25-127B-4C48-AF96-44BA7B823777}" type="slidenum">
              <a:rPr lang="en-US" smtClean="0"/>
              <a:pPr/>
              <a:t>23</a:t>
            </a:fld>
            <a:endParaRPr lang="en-US" dirty="0"/>
          </a:p>
        </p:txBody>
      </p:sp>
      <p:sp>
        <p:nvSpPr>
          <p:cNvPr id="6" name="Title 3">
            <a:extLst>
              <a:ext uri="{FF2B5EF4-FFF2-40B4-BE49-F238E27FC236}">
                <a16:creationId xmlns:a16="http://schemas.microsoft.com/office/drawing/2014/main" id="{6ABE20CD-094B-9A41-A72A-CD6A3A2F4A4B}"/>
              </a:ext>
            </a:extLst>
          </p:cNvPr>
          <p:cNvSpPr txBox="1">
            <a:spLocks/>
          </p:cNvSpPr>
          <p:nvPr/>
        </p:nvSpPr>
        <p:spPr>
          <a:xfrm>
            <a:off x="1420837" y="211015"/>
            <a:ext cx="9144000" cy="2387600"/>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dirty="0"/>
              <a:t>Thank</a:t>
            </a:r>
          </a:p>
        </p:txBody>
      </p:sp>
      <p:sp>
        <p:nvSpPr>
          <p:cNvPr id="7" name="Title 3">
            <a:extLst>
              <a:ext uri="{FF2B5EF4-FFF2-40B4-BE49-F238E27FC236}">
                <a16:creationId xmlns:a16="http://schemas.microsoft.com/office/drawing/2014/main" id="{7F71DC6C-20CF-D040-8131-0D486750B5F1}"/>
              </a:ext>
            </a:extLst>
          </p:cNvPr>
          <p:cNvSpPr txBox="1">
            <a:spLocks/>
          </p:cNvSpPr>
          <p:nvPr/>
        </p:nvSpPr>
        <p:spPr>
          <a:xfrm>
            <a:off x="1420837" y="2926079"/>
            <a:ext cx="9973993" cy="2940149"/>
          </a:xfrm>
          <a:prstGeom prst="rect">
            <a:avLst/>
          </a:prstGeom>
          <a:pattFill prst="pct20">
            <a:fgClr>
              <a:schemeClr val="accent2"/>
            </a:fgClr>
            <a:bgClr>
              <a:schemeClr val="bg1"/>
            </a:bgClr>
          </a:pattFill>
          <a:ln w="15875">
            <a:solidFill>
              <a:schemeClr val="accent1"/>
            </a:solidFill>
          </a:ln>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dirty="0"/>
          </a:p>
          <a:p>
            <a:pPr algn="l"/>
            <a:r>
              <a:rPr lang="en-US" sz="2800" dirty="0"/>
              <a:t>Contacts:</a:t>
            </a:r>
          </a:p>
          <a:p>
            <a:pPr algn="l"/>
            <a:r>
              <a:rPr lang="en-US" sz="2800" dirty="0"/>
              <a:t>	</a:t>
            </a:r>
          </a:p>
          <a:p>
            <a:pPr algn="l"/>
            <a:r>
              <a:rPr lang="en-US" sz="2800" dirty="0"/>
              <a:t>PDG Henry Tan (COL/R)			</a:t>
            </a:r>
            <a:r>
              <a:rPr lang="en-US" sz="2800" dirty="0" err="1"/>
              <a:t>henrytkh@yahoo.com</a:t>
            </a:r>
            <a:r>
              <a:rPr lang="en-US" sz="2800" dirty="0"/>
              <a:t>					</a:t>
            </a:r>
          </a:p>
          <a:p>
            <a:pPr algn="l"/>
            <a:r>
              <a:rPr lang="en-US" sz="2800" dirty="0"/>
              <a:t>PP Freddie Lee (Johore)			</a:t>
            </a:r>
            <a:r>
              <a:rPr lang="en-US" sz="2800" dirty="0" err="1"/>
              <a:t>freddie@umland.com.my</a:t>
            </a:r>
            <a:r>
              <a:rPr lang="en-US" sz="2800" dirty="0"/>
              <a:t>	</a:t>
            </a:r>
          </a:p>
          <a:p>
            <a:pPr algn="l"/>
            <a:r>
              <a:rPr lang="en-US" sz="2800" dirty="0"/>
              <a:t>PP Quek Kia Ping (Malacca)			jmcomment726@gmail.com</a:t>
            </a:r>
          </a:p>
          <a:p>
            <a:pPr algn="l"/>
            <a:r>
              <a:rPr lang="en-US" sz="2800" dirty="0"/>
              <a:t>PP CP Lim (Sabah and Brunei)			</a:t>
            </a:r>
            <a:r>
              <a:rPr lang="en-US" sz="2800" dirty="0" err="1"/>
              <a:t>gigapin@gmail.com</a:t>
            </a:r>
            <a:endParaRPr lang="en-US" sz="2800" dirty="0"/>
          </a:p>
          <a:p>
            <a:pPr algn="l"/>
            <a:r>
              <a:rPr lang="en-US" sz="2800" dirty="0"/>
              <a:t>PP Dr. John Chan (Sarawak)			</a:t>
            </a:r>
            <a:r>
              <a:rPr lang="en-US" sz="2800" dirty="0" err="1"/>
              <a:t>johnchan@chemsain.com</a:t>
            </a:r>
            <a:endParaRPr lang="en-US" sz="2800" dirty="0"/>
          </a:p>
          <a:p>
            <a:pPr algn="l"/>
            <a:r>
              <a:rPr lang="en-US" sz="2800" dirty="0"/>
              <a:t>PP Jeyan Nadarajah (Singapore) 		</a:t>
            </a:r>
            <a:r>
              <a:rPr lang="en-US" sz="2800" dirty="0" err="1"/>
              <a:t>jeyan.nad@gmail.com</a:t>
            </a:r>
            <a:endParaRPr lang="en-US" sz="2800" dirty="0"/>
          </a:p>
          <a:p>
            <a:pPr algn="l"/>
            <a:endParaRPr lang="en-US" sz="2400" dirty="0"/>
          </a:p>
        </p:txBody>
      </p:sp>
    </p:spTree>
    <p:extLst>
      <p:ext uri="{BB962C8B-B14F-4D97-AF65-F5344CB8AC3E}">
        <p14:creationId xmlns:p14="http://schemas.microsoft.com/office/powerpoint/2010/main" val="1504139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r>
              <a:rPr lang="en-US" sz="4000" b="0" dirty="0">
                <a:solidFill>
                  <a:schemeClr val="tx1"/>
                </a:solidFill>
              </a:rPr>
              <a:t>Role of COL and COR</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6" name="Content Placeholder 2">
            <a:extLst>
              <a:ext uri="{FF2B5EF4-FFF2-40B4-BE49-F238E27FC236}">
                <a16:creationId xmlns:a16="http://schemas.microsoft.com/office/drawing/2014/main" id="{A292BE61-737A-0F48-8734-09C8D6765DD7}"/>
              </a:ext>
            </a:extLst>
          </p:cNvPr>
          <p:cNvSpPr>
            <a:spLocks noGrp="1"/>
          </p:cNvSpPr>
          <p:nvPr>
            <p:ph idx="1"/>
          </p:nvPr>
        </p:nvSpPr>
        <p:spPr/>
        <p:txBody>
          <a:bodyPr>
            <a:normAutofit/>
          </a:bodyPr>
          <a:lstStyle/>
          <a:p>
            <a:pPr fontAlgn="base"/>
            <a:r>
              <a:rPr lang="en-SG" dirty="0"/>
              <a:t>Rotary's Council on Legislation and Council on Resolutions give every Rotarian the power to change Rotary. They are the system that we can all use to keep our clubs and our organization working their best and make sure they continue to enhance our members' lives and enrich our communities. </a:t>
            </a:r>
          </a:p>
          <a:p>
            <a:pPr fontAlgn="base"/>
            <a:endParaRPr lang="en-SG" dirty="0"/>
          </a:p>
          <a:p>
            <a:pPr fontAlgn="base"/>
            <a:r>
              <a:rPr lang="en-SG" dirty="0"/>
              <a:t>Each district elects a representative to speak for its members. The representative serves for three years and participates in both Councils.</a:t>
            </a:r>
          </a:p>
          <a:p>
            <a:pPr fontAlgn="base"/>
            <a:endParaRPr lang="en-US" dirty="0"/>
          </a:p>
          <a:p>
            <a:pPr fontAlgn="base"/>
            <a:r>
              <a:rPr lang="en-US" dirty="0"/>
              <a:t>District 3310s representative is PDG Henry Tan with PDG Michael Yee as the alternate. </a:t>
            </a:r>
          </a:p>
        </p:txBody>
      </p:sp>
    </p:spTree>
    <p:custDataLst>
      <p:tags r:id="rId1"/>
    </p:custDataLst>
    <p:extLst>
      <p:ext uri="{BB962C8B-B14F-4D97-AF65-F5344CB8AC3E}">
        <p14:creationId xmlns:p14="http://schemas.microsoft.com/office/powerpoint/2010/main" val="235056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pPr lvl="0"/>
            <a:r>
              <a:rPr lang="en-SG" sz="4000" b="0" dirty="0">
                <a:solidFill>
                  <a:schemeClr val="tx1"/>
                </a:solidFill>
              </a:rPr>
              <a:t>Should you submit an item to one of the Councils? </a:t>
            </a:r>
            <a:endParaRPr lang="en-US" sz="4000" b="0" dirty="0">
              <a:solidFill>
                <a:schemeClr val="tx1"/>
              </a:solidFill>
            </a:endParaRP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pPr marL="0" indent="0">
              <a:buNone/>
            </a:pPr>
            <a:endParaRPr lang="en-US" sz="2800" dirty="0"/>
          </a:p>
          <a:p>
            <a:pPr fontAlgn="base"/>
            <a:r>
              <a:rPr lang="en-US" sz="2800" dirty="0"/>
              <a:t>Does it benefit the entire Rotary World or just your District or Region?</a:t>
            </a:r>
          </a:p>
          <a:p>
            <a:pPr fontAlgn="base"/>
            <a:endParaRPr lang="en-US" sz="2800" dirty="0"/>
          </a:p>
          <a:p>
            <a:pPr fontAlgn="base"/>
            <a:r>
              <a:rPr lang="en-US" sz="2800" dirty="0"/>
              <a:t>Is it an administrative matter rather than a strategic issue, priority or constitutional issue ?</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897DEF-A5BA-DF44-A02C-3152AE482FB3}"/>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
        <p:nvSpPr>
          <p:cNvPr id="6" name="Rectangle 5">
            <a:extLst>
              <a:ext uri="{FF2B5EF4-FFF2-40B4-BE49-F238E27FC236}">
                <a16:creationId xmlns:a16="http://schemas.microsoft.com/office/drawing/2014/main" id="{7D4CFE64-8D28-434A-8717-200842F1597E}"/>
              </a:ext>
            </a:extLst>
          </p:cNvPr>
          <p:cNvSpPr/>
          <p:nvPr/>
        </p:nvSpPr>
        <p:spPr>
          <a:xfrm>
            <a:off x="6589816" y="2067163"/>
            <a:ext cx="1876301" cy="417661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492450A-04E5-D540-9069-E5B46ACE5B16}"/>
              </a:ext>
            </a:extLst>
          </p:cNvPr>
          <p:cNvSpPr/>
          <p:nvPr/>
        </p:nvSpPr>
        <p:spPr>
          <a:xfrm>
            <a:off x="4084368" y="2071255"/>
            <a:ext cx="1947553" cy="41563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FD8F668-668E-C14E-AF9C-0E9DEBD472B2}"/>
              </a:ext>
            </a:extLst>
          </p:cNvPr>
          <p:cNvSpPr/>
          <p:nvPr/>
        </p:nvSpPr>
        <p:spPr>
          <a:xfrm>
            <a:off x="1602180" y="2071255"/>
            <a:ext cx="1947553" cy="41563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9" name="Title 1">
            <a:extLst>
              <a:ext uri="{FF2B5EF4-FFF2-40B4-BE49-F238E27FC236}">
                <a16:creationId xmlns:a16="http://schemas.microsoft.com/office/drawing/2014/main" id="{1060A7D0-D4EC-6448-8AE7-834ADFA46684}"/>
              </a:ext>
            </a:extLst>
          </p:cNvPr>
          <p:cNvSpPr txBox="1">
            <a:spLocks/>
          </p:cNvSpPr>
          <p:nvPr/>
        </p:nvSpPr>
        <p:spPr>
          <a:xfrm>
            <a:off x="774121" y="235897"/>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4000" b="0" dirty="0">
                <a:solidFill>
                  <a:schemeClr val="tx1"/>
                </a:solidFill>
              </a:rPr>
              <a:t>Working Structure within our District</a:t>
            </a:r>
          </a:p>
        </p:txBody>
      </p:sp>
      <p:sp>
        <p:nvSpPr>
          <p:cNvPr id="10" name="Rectangle 9">
            <a:extLst>
              <a:ext uri="{FF2B5EF4-FFF2-40B4-BE49-F238E27FC236}">
                <a16:creationId xmlns:a16="http://schemas.microsoft.com/office/drawing/2014/main" id="{A0D20A70-2B09-644B-AB68-D28AAE11E18C}"/>
              </a:ext>
            </a:extLst>
          </p:cNvPr>
          <p:cNvSpPr/>
          <p:nvPr/>
        </p:nvSpPr>
        <p:spPr>
          <a:xfrm>
            <a:off x="1753095" y="3507385"/>
            <a:ext cx="1543793" cy="114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Rotary Clubs</a:t>
            </a:r>
          </a:p>
        </p:txBody>
      </p:sp>
      <p:sp>
        <p:nvSpPr>
          <p:cNvPr id="11" name="Rectangle 10">
            <a:extLst>
              <a:ext uri="{FF2B5EF4-FFF2-40B4-BE49-F238E27FC236}">
                <a16:creationId xmlns:a16="http://schemas.microsoft.com/office/drawing/2014/main" id="{0CBF074C-B10D-3E47-8143-FC85B37C8BA6}"/>
              </a:ext>
            </a:extLst>
          </p:cNvPr>
          <p:cNvSpPr/>
          <p:nvPr/>
        </p:nvSpPr>
        <p:spPr>
          <a:xfrm>
            <a:off x="4286249" y="2188863"/>
            <a:ext cx="1543793" cy="114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District Advisory Committee</a:t>
            </a:r>
          </a:p>
        </p:txBody>
      </p:sp>
      <p:sp>
        <p:nvSpPr>
          <p:cNvPr id="12" name="Rectangle 11">
            <a:extLst>
              <a:ext uri="{FF2B5EF4-FFF2-40B4-BE49-F238E27FC236}">
                <a16:creationId xmlns:a16="http://schemas.microsoft.com/office/drawing/2014/main" id="{40378992-63AE-AF4E-B620-89176F09AD0B}"/>
              </a:ext>
            </a:extLst>
          </p:cNvPr>
          <p:cNvSpPr/>
          <p:nvPr/>
        </p:nvSpPr>
        <p:spPr>
          <a:xfrm>
            <a:off x="4286249" y="3514426"/>
            <a:ext cx="1543793" cy="114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District COL/R rep</a:t>
            </a:r>
          </a:p>
        </p:txBody>
      </p:sp>
      <p:sp>
        <p:nvSpPr>
          <p:cNvPr id="13" name="Rectangle 12">
            <a:extLst>
              <a:ext uri="{FF2B5EF4-FFF2-40B4-BE49-F238E27FC236}">
                <a16:creationId xmlns:a16="http://schemas.microsoft.com/office/drawing/2014/main" id="{4F94D860-2FA6-4541-9169-07B3605656EE}"/>
              </a:ext>
            </a:extLst>
          </p:cNvPr>
          <p:cNvSpPr/>
          <p:nvPr/>
        </p:nvSpPr>
        <p:spPr>
          <a:xfrm>
            <a:off x="4322121" y="4988047"/>
            <a:ext cx="1543793" cy="114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District Working Committee</a:t>
            </a:r>
          </a:p>
        </p:txBody>
      </p:sp>
      <p:sp>
        <p:nvSpPr>
          <p:cNvPr id="14" name="Rectangle 13">
            <a:extLst>
              <a:ext uri="{FF2B5EF4-FFF2-40B4-BE49-F238E27FC236}">
                <a16:creationId xmlns:a16="http://schemas.microsoft.com/office/drawing/2014/main" id="{2ADE2F97-145E-1141-A024-1D590F92129D}"/>
              </a:ext>
            </a:extLst>
          </p:cNvPr>
          <p:cNvSpPr/>
          <p:nvPr/>
        </p:nvSpPr>
        <p:spPr>
          <a:xfrm>
            <a:off x="6781798" y="4261886"/>
            <a:ext cx="1543793" cy="114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Council on Resolutions (COR)</a:t>
            </a:r>
          </a:p>
        </p:txBody>
      </p:sp>
      <p:sp>
        <p:nvSpPr>
          <p:cNvPr id="15" name="Rectangle 14">
            <a:extLst>
              <a:ext uri="{FF2B5EF4-FFF2-40B4-BE49-F238E27FC236}">
                <a16:creationId xmlns:a16="http://schemas.microsoft.com/office/drawing/2014/main" id="{8D693121-FED7-334D-880F-7CCE426087FF}"/>
              </a:ext>
            </a:extLst>
          </p:cNvPr>
          <p:cNvSpPr/>
          <p:nvPr/>
        </p:nvSpPr>
        <p:spPr>
          <a:xfrm>
            <a:off x="6745926" y="2577155"/>
            <a:ext cx="1543793" cy="114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Council on Legislation (COL)</a:t>
            </a:r>
          </a:p>
        </p:txBody>
      </p:sp>
      <p:sp>
        <p:nvSpPr>
          <p:cNvPr id="16" name="Striped Right Arrow 15">
            <a:extLst>
              <a:ext uri="{FF2B5EF4-FFF2-40B4-BE49-F238E27FC236}">
                <a16:creationId xmlns:a16="http://schemas.microsoft.com/office/drawing/2014/main" id="{16B244B3-F0F2-9D40-89C9-1056B2DD58FD}"/>
              </a:ext>
            </a:extLst>
          </p:cNvPr>
          <p:cNvSpPr/>
          <p:nvPr/>
        </p:nvSpPr>
        <p:spPr>
          <a:xfrm>
            <a:off x="1602180" y="1453738"/>
            <a:ext cx="6519553" cy="301275"/>
          </a:xfrm>
          <a:prstGeom prst="stripedRightArrow">
            <a:avLst/>
          </a:prstGeom>
          <a:solidFill>
            <a:schemeClr val="accent2"/>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a:extLst>
              <a:ext uri="{FF2B5EF4-FFF2-40B4-BE49-F238E27FC236}">
                <a16:creationId xmlns:a16="http://schemas.microsoft.com/office/drawing/2014/main" id="{2E79A64A-5450-1942-9213-EA3FAC406397}"/>
              </a:ext>
            </a:extLst>
          </p:cNvPr>
          <p:cNvSpPr/>
          <p:nvPr/>
        </p:nvSpPr>
        <p:spPr>
          <a:xfrm>
            <a:off x="1625930" y="6399949"/>
            <a:ext cx="7196447" cy="317433"/>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12260D-24B9-3E4D-AB3F-0FC29C7CED54}"/>
              </a:ext>
            </a:extLst>
          </p:cNvPr>
          <p:cNvSpPr txBox="1"/>
          <p:nvPr/>
        </p:nvSpPr>
        <p:spPr>
          <a:xfrm>
            <a:off x="1934687" y="1797674"/>
            <a:ext cx="1460665" cy="369332"/>
          </a:xfrm>
          <a:prstGeom prst="rect">
            <a:avLst/>
          </a:prstGeom>
          <a:noFill/>
        </p:spPr>
        <p:txBody>
          <a:bodyPr wrap="square" rtlCol="0">
            <a:spAutoFit/>
          </a:bodyPr>
          <a:lstStyle/>
          <a:p>
            <a:r>
              <a:rPr lang="en-US">
                <a:latin typeface="Chalkboard SE" panose="03050602040202020205" pitchFamily="66" charset="77"/>
              </a:rPr>
              <a:t>DISTRICT</a:t>
            </a:r>
          </a:p>
        </p:txBody>
      </p:sp>
      <p:sp>
        <p:nvSpPr>
          <p:cNvPr id="19" name="TextBox 18">
            <a:extLst>
              <a:ext uri="{FF2B5EF4-FFF2-40B4-BE49-F238E27FC236}">
                <a16:creationId xmlns:a16="http://schemas.microsoft.com/office/drawing/2014/main" id="{45C7B956-B235-8948-8560-CD6FA03E35AE}"/>
              </a:ext>
            </a:extLst>
          </p:cNvPr>
          <p:cNvSpPr txBox="1"/>
          <p:nvPr/>
        </p:nvSpPr>
        <p:spPr>
          <a:xfrm>
            <a:off x="4440877" y="1797674"/>
            <a:ext cx="1460665" cy="369332"/>
          </a:xfrm>
          <a:prstGeom prst="rect">
            <a:avLst/>
          </a:prstGeom>
          <a:noFill/>
        </p:spPr>
        <p:txBody>
          <a:bodyPr wrap="square" rtlCol="0">
            <a:spAutoFit/>
          </a:bodyPr>
          <a:lstStyle/>
          <a:p>
            <a:r>
              <a:rPr lang="en-US">
                <a:latin typeface="Chalkboard SE" panose="03050602040202020205" pitchFamily="66" charset="77"/>
              </a:rPr>
              <a:t>DISTRICT</a:t>
            </a:r>
          </a:p>
        </p:txBody>
      </p:sp>
      <p:sp>
        <p:nvSpPr>
          <p:cNvPr id="20" name="TextBox 19">
            <a:extLst>
              <a:ext uri="{FF2B5EF4-FFF2-40B4-BE49-F238E27FC236}">
                <a16:creationId xmlns:a16="http://schemas.microsoft.com/office/drawing/2014/main" id="{FB0A88FD-D3B1-4E43-B7A8-BF3885F090BB}"/>
              </a:ext>
            </a:extLst>
          </p:cNvPr>
          <p:cNvSpPr txBox="1"/>
          <p:nvPr/>
        </p:nvSpPr>
        <p:spPr>
          <a:xfrm>
            <a:off x="6875567" y="1762143"/>
            <a:ext cx="1460665" cy="369332"/>
          </a:xfrm>
          <a:prstGeom prst="rect">
            <a:avLst/>
          </a:prstGeom>
          <a:noFill/>
        </p:spPr>
        <p:txBody>
          <a:bodyPr wrap="square" rtlCol="0">
            <a:spAutoFit/>
          </a:bodyPr>
          <a:lstStyle/>
          <a:p>
            <a:r>
              <a:rPr lang="en-US">
                <a:latin typeface="Chalkboard SE" panose="03050602040202020205" pitchFamily="66" charset="77"/>
              </a:rPr>
              <a:t>    RI </a:t>
            </a:r>
          </a:p>
        </p:txBody>
      </p:sp>
    </p:spTree>
    <p:extLst>
      <p:ext uri="{BB962C8B-B14F-4D97-AF65-F5344CB8AC3E}">
        <p14:creationId xmlns:p14="http://schemas.microsoft.com/office/powerpoint/2010/main" val="389968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4" name="Title 1">
            <a:extLst>
              <a:ext uri="{FF2B5EF4-FFF2-40B4-BE49-F238E27FC236}">
                <a16:creationId xmlns:a16="http://schemas.microsoft.com/office/drawing/2014/main" id="{6890A127-98A5-7C47-95BD-06223CE18088}"/>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cap="all" dirty="0"/>
              <a:t>Council on Legislation</a:t>
            </a:r>
          </a:p>
        </p:txBody>
      </p:sp>
      <p:sp>
        <p:nvSpPr>
          <p:cNvPr id="5" name="Content Placeholder 2">
            <a:extLst>
              <a:ext uri="{FF2B5EF4-FFF2-40B4-BE49-F238E27FC236}">
                <a16:creationId xmlns:a16="http://schemas.microsoft.com/office/drawing/2014/main" id="{533DF533-EB6E-1E44-9360-94479EFF045F}"/>
              </a:ext>
            </a:extLst>
          </p:cNvPr>
          <p:cNvSpPr txBox="1">
            <a:spLocks/>
          </p:cNvSpPr>
          <p:nvPr/>
        </p:nvSpPr>
        <p:spPr>
          <a:xfrm>
            <a:off x="838200" y="1690688"/>
            <a:ext cx="10515600" cy="32752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r>
              <a:rPr lang="en-US"/>
              <a:t>Meets in person every three years</a:t>
            </a:r>
          </a:p>
          <a:p>
            <a:pPr marL="742950" indent="-742950">
              <a:buFont typeface="+mj-lt"/>
              <a:buAutoNum type="arabicPeriod"/>
            </a:pPr>
            <a:endParaRPr lang="en-US"/>
          </a:p>
          <a:p>
            <a:pPr marL="742950" indent="-742950">
              <a:buFont typeface="+mj-lt"/>
              <a:buAutoNum type="arabicPeriod"/>
            </a:pPr>
            <a:r>
              <a:rPr lang="en-US"/>
              <a:t>Representatives discuss and vote on proposed legislation</a:t>
            </a:r>
          </a:p>
          <a:p>
            <a:pPr marL="742950" indent="-742950">
              <a:buFont typeface="+mj-lt"/>
              <a:buAutoNum type="arabicPeriod"/>
            </a:pPr>
            <a:endParaRPr lang="en-US"/>
          </a:p>
          <a:p>
            <a:pPr marL="742950" indent="-742950">
              <a:buFont typeface="+mj-lt"/>
              <a:buAutoNum type="arabicPeriod"/>
            </a:pPr>
            <a:r>
              <a:rPr lang="en-US"/>
              <a:t>Legislation includes enactments and position statements </a:t>
            </a:r>
          </a:p>
          <a:p>
            <a:pPr marL="0" indent="0" fontAlgn="base">
              <a:buFont typeface="Arial" panose="020B0604020202020204" pitchFamily="34" charset="0"/>
              <a:buNone/>
            </a:pPr>
            <a:endParaRPr lang="en-SG" b="1"/>
          </a:p>
          <a:p>
            <a:pPr marL="742950" indent="-742950">
              <a:buFont typeface="+mj-lt"/>
              <a:buAutoNum type="arabicPeriod"/>
            </a:pPr>
            <a:endParaRPr lang="en-US" sz="4000"/>
          </a:p>
        </p:txBody>
      </p:sp>
      <p:sp>
        <p:nvSpPr>
          <p:cNvPr id="6" name="TextBox 5">
            <a:extLst>
              <a:ext uri="{FF2B5EF4-FFF2-40B4-BE49-F238E27FC236}">
                <a16:creationId xmlns:a16="http://schemas.microsoft.com/office/drawing/2014/main" id="{EC4F1382-2C76-A44D-9A78-7C16F99C9D6A}"/>
              </a:ext>
            </a:extLst>
          </p:cNvPr>
          <p:cNvSpPr txBox="1"/>
          <p:nvPr/>
        </p:nvSpPr>
        <p:spPr>
          <a:xfrm>
            <a:off x="838200" y="4721798"/>
            <a:ext cx="10515600" cy="1569660"/>
          </a:xfrm>
          <a:prstGeom prst="rect">
            <a:avLst/>
          </a:prstGeom>
          <a:pattFill prst="pct60">
            <a:fgClr>
              <a:schemeClr val="accent4"/>
            </a:fgClr>
            <a:bgClr>
              <a:schemeClr val="bg1"/>
            </a:bgClr>
          </a:pattFill>
          <a:ln>
            <a:solidFill>
              <a:schemeClr val="accent1"/>
            </a:solidFill>
          </a:ln>
        </p:spPr>
        <p:txBody>
          <a:bodyPr wrap="square" rtlCol="0">
            <a:spAutoFit/>
          </a:bodyPr>
          <a:lstStyle>
            <a:defPPr>
              <a:defRPr lang="en-US"/>
            </a:defPPr>
            <a:lvl1pPr fontAlgn="base">
              <a:defRPr sz="2400" b="1"/>
            </a:lvl1pPr>
          </a:lstStyle>
          <a:p>
            <a:r>
              <a:rPr lang="en-SG"/>
              <a:t>Enactments</a:t>
            </a:r>
          </a:p>
          <a:p>
            <a:r>
              <a:rPr lang="en-SG"/>
              <a:t>If your idea would require changes to a constitutional document (the RI Constitution, RI Bylaws, or Standard Rotary Club Constitution), propose an enactment.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880CE-0C3E-A843-B20A-4E5B041A2840}"/>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cap="all" dirty="0"/>
              <a:t>Example of Enactments (2019)</a:t>
            </a:r>
          </a:p>
        </p:txBody>
      </p:sp>
      <p:pic>
        <p:nvPicPr>
          <p:cNvPr id="4" name="Picture 3">
            <a:extLst>
              <a:ext uri="{FF2B5EF4-FFF2-40B4-BE49-F238E27FC236}">
                <a16:creationId xmlns:a16="http://schemas.microsoft.com/office/drawing/2014/main" id="{99AEE3CB-8B11-8149-B399-B311E0A9BAB7}"/>
              </a:ext>
            </a:extLst>
          </p:cNvPr>
          <p:cNvPicPr>
            <a:picLocks noChangeAspect="1"/>
          </p:cNvPicPr>
          <p:nvPr/>
        </p:nvPicPr>
        <p:blipFill>
          <a:blip r:embed="rId3"/>
          <a:stretch>
            <a:fillRect/>
          </a:stretch>
        </p:blipFill>
        <p:spPr>
          <a:xfrm>
            <a:off x="7295252" y="1436915"/>
            <a:ext cx="4659156" cy="5141137"/>
          </a:xfrm>
          <a:prstGeom prst="rect">
            <a:avLst/>
          </a:prstGeom>
        </p:spPr>
      </p:pic>
      <p:pic>
        <p:nvPicPr>
          <p:cNvPr id="6" name="Content Placeholder 6">
            <a:extLst>
              <a:ext uri="{FF2B5EF4-FFF2-40B4-BE49-F238E27FC236}">
                <a16:creationId xmlns:a16="http://schemas.microsoft.com/office/drawing/2014/main" id="{2D3C26F1-B075-A745-BE36-2F686686B943}"/>
              </a:ext>
            </a:extLst>
          </p:cNvPr>
          <p:cNvPicPr>
            <a:picLocks noChangeAspect="1"/>
          </p:cNvPicPr>
          <p:nvPr/>
        </p:nvPicPr>
        <p:blipFill>
          <a:blip r:embed="rId4"/>
          <a:stretch>
            <a:fillRect/>
          </a:stretch>
        </p:blipFill>
        <p:spPr>
          <a:xfrm>
            <a:off x="838200" y="1303110"/>
            <a:ext cx="4943720" cy="5274942"/>
          </a:xfrm>
          <a:prstGeom prst="rect">
            <a:avLst/>
          </a:prstGeom>
        </p:spPr>
      </p:pic>
    </p:spTree>
    <p:custDataLst>
      <p:tags r:id="rId1"/>
    </p:custDataLst>
    <p:extLst>
      <p:ext uri="{BB962C8B-B14F-4D97-AF65-F5344CB8AC3E}">
        <p14:creationId xmlns:p14="http://schemas.microsoft.com/office/powerpoint/2010/main" val="251198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a:xfrm>
            <a:off x="381000" y="1"/>
            <a:ext cx="11506200" cy="1540042"/>
          </a:xfrm>
        </p:spPr>
        <p:txBody>
          <a:bodyPr/>
          <a:lstStyle/>
          <a:p>
            <a:pPr lvl="0"/>
            <a:br>
              <a:rPr lang="en-US" dirty="0"/>
            </a:br>
            <a:endParaRPr lang="en-US"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
        <p:nvSpPr>
          <p:cNvPr id="22" name="Title 1">
            <a:extLst>
              <a:ext uri="{FF2B5EF4-FFF2-40B4-BE49-F238E27FC236}">
                <a16:creationId xmlns:a16="http://schemas.microsoft.com/office/drawing/2014/main" id="{065524B1-2114-3C48-8827-FC68D7382E4E}"/>
              </a:ext>
            </a:extLst>
          </p:cNvPr>
          <p:cNvSpPr txBox="1">
            <a:spLocks/>
          </p:cNvSpPr>
          <p:nvPr/>
        </p:nvSpPr>
        <p:spPr>
          <a:xfrm>
            <a:off x="1240972" y="-8544"/>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4000" dirty="0">
                <a:solidFill>
                  <a:schemeClr val="tx1"/>
                </a:solidFill>
              </a:rPr>
              <a:t>Example of Enactments (2019)</a:t>
            </a:r>
          </a:p>
        </p:txBody>
      </p:sp>
      <p:pic>
        <p:nvPicPr>
          <p:cNvPr id="23" name="Content Placeholder 11">
            <a:extLst>
              <a:ext uri="{FF2B5EF4-FFF2-40B4-BE49-F238E27FC236}">
                <a16:creationId xmlns:a16="http://schemas.microsoft.com/office/drawing/2014/main" id="{926FD09D-F6DF-174A-9D01-0C3EF1D1F8F6}"/>
              </a:ext>
            </a:extLst>
          </p:cNvPr>
          <p:cNvPicPr>
            <a:picLocks noChangeAspect="1"/>
          </p:cNvPicPr>
          <p:nvPr/>
        </p:nvPicPr>
        <p:blipFill>
          <a:blip r:embed="rId3"/>
          <a:stretch>
            <a:fillRect/>
          </a:stretch>
        </p:blipFill>
        <p:spPr>
          <a:xfrm>
            <a:off x="1342646" y="1540043"/>
            <a:ext cx="8799872" cy="5145191"/>
          </a:xfrm>
          <a:prstGeom prst="rect">
            <a:avLst/>
          </a:prstGeom>
        </p:spPr>
      </p:pic>
      <p:sp>
        <p:nvSpPr>
          <p:cNvPr id="24" name="TextBox 23">
            <a:extLst>
              <a:ext uri="{FF2B5EF4-FFF2-40B4-BE49-F238E27FC236}">
                <a16:creationId xmlns:a16="http://schemas.microsoft.com/office/drawing/2014/main" id="{CB7643A5-D354-D943-A7A6-7C5277CEB50A}"/>
              </a:ext>
            </a:extLst>
          </p:cNvPr>
          <p:cNvSpPr txBox="1"/>
          <p:nvPr/>
        </p:nvSpPr>
        <p:spPr>
          <a:xfrm>
            <a:off x="2897579" y="2446317"/>
            <a:ext cx="5391398" cy="369332"/>
          </a:xfrm>
          <a:prstGeom prst="rect">
            <a:avLst/>
          </a:prstGeom>
          <a:noFill/>
          <a:ln w="38100">
            <a:solidFill>
              <a:srgbClr val="FF0000"/>
            </a:solidFill>
            <a:prstDash val="solid"/>
          </a:ln>
        </p:spPr>
        <p:txBody>
          <a:bodyPr wrap="square" rtlCol="0">
            <a:spAutoFit/>
          </a:bodyPr>
          <a:lstStyle/>
          <a:p>
            <a:endParaRPr lang="en-US"/>
          </a:p>
        </p:txBody>
      </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2CC63C-B355-F14B-AB08-CCB20330C586}"/>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12" name="Title 1">
            <a:extLst>
              <a:ext uri="{FF2B5EF4-FFF2-40B4-BE49-F238E27FC236}">
                <a16:creationId xmlns:a16="http://schemas.microsoft.com/office/drawing/2014/main" id="{1923C5C6-B59D-3947-8292-03F763DF7F1A}"/>
              </a:ext>
            </a:extLst>
          </p:cNvPr>
          <p:cNvSpPr txBox="1">
            <a:spLocks/>
          </p:cNvSpPr>
          <p:nvPr/>
        </p:nvSpPr>
        <p:spPr>
          <a:xfrm>
            <a:off x="751114" y="-297657"/>
            <a:ext cx="10515600" cy="1325563"/>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en-US" sz="4000" b="0" dirty="0">
                <a:solidFill>
                  <a:schemeClr val="tx1"/>
                </a:solidFill>
              </a:rPr>
              <a:t>Council on Resolutions</a:t>
            </a:r>
          </a:p>
        </p:txBody>
      </p:sp>
      <p:sp>
        <p:nvSpPr>
          <p:cNvPr id="13" name="Content Placeholder 2">
            <a:extLst>
              <a:ext uri="{FF2B5EF4-FFF2-40B4-BE49-F238E27FC236}">
                <a16:creationId xmlns:a16="http://schemas.microsoft.com/office/drawing/2014/main" id="{D6A5B7C9-A9E5-C340-BDB3-8D4EF03F1249}"/>
              </a:ext>
            </a:extLst>
          </p:cNvPr>
          <p:cNvSpPr txBox="1">
            <a:spLocks/>
          </p:cNvSpPr>
          <p:nvPr/>
        </p:nvSpPr>
        <p:spPr>
          <a:xfrm>
            <a:off x="838200" y="1690689"/>
            <a:ext cx="5407855" cy="28109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SG" dirty="0"/>
              <a:t>Meets online every year</a:t>
            </a:r>
          </a:p>
          <a:p>
            <a:pPr fontAlgn="base"/>
            <a:r>
              <a:rPr lang="en-SG" dirty="0"/>
              <a:t>Representatives discuss and vote on proposed resolutions</a:t>
            </a:r>
          </a:p>
          <a:p>
            <a:pPr marL="0" indent="0" fontAlgn="base">
              <a:buFont typeface="Arial" panose="020B0604020202020204" pitchFamily="34" charset="0"/>
              <a:buNone/>
            </a:pPr>
            <a:br>
              <a:rPr lang="en-SG" dirty="0"/>
            </a:br>
            <a:endParaRPr lang="en-SG" dirty="0"/>
          </a:p>
          <a:p>
            <a:pPr marL="742950" indent="-742950">
              <a:buFont typeface="+mj-lt"/>
              <a:buAutoNum type="arabicPeriod"/>
            </a:pPr>
            <a:endParaRPr lang="en-US" sz="3600" dirty="0"/>
          </a:p>
        </p:txBody>
      </p:sp>
      <p:pic>
        <p:nvPicPr>
          <p:cNvPr id="14" name="Picture 13">
            <a:extLst>
              <a:ext uri="{FF2B5EF4-FFF2-40B4-BE49-F238E27FC236}">
                <a16:creationId xmlns:a16="http://schemas.microsoft.com/office/drawing/2014/main" id="{E5193163-014A-9D4C-A153-788AAF7D3373}"/>
              </a:ext>
            </a:extLst>
          </p:cNvPr>
          <p:cNvPicPr>
            <a:picLocks noChangeAspect="1"/>
          </p:cNvPicPr>
          <p:nvPr/>
        </p:nvPicPr>
        <p:blipFill>
          <a:blip r:embed="rId2"/>
          <a:stretch>
            <a:fillRect/>
          </a:stretch>
        </p:blipFill>
        <p:spPr>
          <a:xfrm>
            <a:off x="6605661" y="1027906"/>
            <a:ext cx="5295958" cy="4155443"/>
          </a:xfrm>
          <a:prstGeom prst="rect">
            <a:avLst/>
          </a:prstGeom>
        </p:spPr>
      </p:pic>
      <p:sp>
        <p:nvSpPr>
          <p:cNvPr id="15" name="TextBox 14">
            <a:extLst>
              <a:ext uri="{FF2B5EF4-FFF2-40B4-BE49-F238E27FC236}">
                <a16:creationId xmlns:a16="http://schemas.microsoft.com/office/drawing/2014/main" id="{2DAA04E5-E83F-C54D-9B0F-4DD860825E95}"/>
              </a:ext>
            </a:extLst>
          </p:cNvPr>
          <p:cNvSpPr txBox="1"/>
          <p:nvPr/>
        </p:nvSpPr>
        <p:spPr>
          <a:xfrm>
            <a:off x="838200" y="5061300"/>
            <a:ext cx="10908323" cy="1569660"/>
          </a:xfrm>
          <a:prstGeom prst="rect">
            <a:avLst/>
          </a:prstGeom>
          <a:pattFill prst="pct60">
            <a:fgClr>
              <a:schemeClr val="accent4"/>
            </a:fgClr>
            <a:bgClr>
              <a:schemeClr val="bg1"/>
            </a:bgClr>
          </a:pattFill>
          <a:ln>
            <a:solidFill>
              <a:schemeClr val="accent1"/>
            </a:solidFill>
          </a:ln>
        </p:spPr>
        <p:txBody>
          <a:bodyPr wrap="square" rtlCol="0">
            <a:spAutoFit/>
          </a:bodyPr>
          <a:lstStyle/>
          <a:p>
            <a:pPr fontAlgn="base"/>
            <a:r>
              <a:rPr lang="en-SG" sz="2400" b="1"/>
              <a:t>Resolutions</a:t>
            </a:r>
          </a:p>
          <a:p>
            <a:pPr fontAlgn="base"/>
            <a:r>
              <a:rPr lang="en-SG" sz="2400"/>
              <a:t>If your idea wouldn't require changing any constitutional documents, make it a resolution. Resolutions are suggestions to the RI Board or Rotary Foundation Trustees.</a:t>
            </a:r>
          </a:p>
          <a:p>
            <a:pPr fontAlgn="base"/>
            <a:endParaRPr lang="en-SG" sz="2400"/>
          </a:p>
        </p:txBody>
      </p:sp>
    </p:spTree>
    <p:extLst>
      <p:ext uri="{BB962C8B-B14F-4D97-AF65-F5344CB8AC3E}">
        <p14:creationId xmlns:p14="http://schemas.microsoft.com/office/powerpoint/2010/main" val="2920288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5593</TotalTime>
  <Words>1197</Words>
  <Application>Microsoft Macintosh PowerPoint</Application>
  <PresentationFormat>Widescreen</PresentationFormat>
  <Paragraphs>178</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Chalkboard SE</vt:lpstr>
      <vt:lpstr>Wingdings</vt:lpstr>
      <vt:lpstr>Office Theme</vt:lpstr>
      <vt:lpstr>PowerPoint Presentation</vt:lpstr>
      <vt:lpstr>PowerPoint Presentation</vt:lpstr>
      <vt:lpstr>Role of COL and COR</vt:lpstr>
      <vt:lpstr>Should you submit an item to one of the Councils?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Jeyan Nadarajah</cp:lastModifiedBy>
  <cp:revision>177</cp:revision>
  <cp:lastPrinted>2019-12-04T20:41:25Z</cp:lastPrinted>
  <dcterms:created xsi:type="dcterms:W3CDTF">2019-11-18T03:22:22Z</dcterms:created>
  <dcterms:modified xsi:type="dcterms:W3CDTF">2021-04-26T15:57:05Z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