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35"/>
  </p:notesMasterIdLst>
  <p:sldIdLst>
    <p:sldId id="258" r:id="rId7"/>
    <p:sldId id="289" r:id="rId8"/>
    <p:sldId id="292" r:id="rId9"/>
    <p:sldId id="261" r:id="rId10"/>
    <p:sldId id="290" r:id="rId11"/>
    <p:sldId id="262" r:id="rId12"/>
    <p:sldId id="263" r:id="rId13"/>
    <p:sldId id="264" r:id="rId14"/>
    <p:sldId id="265" r:id="rId15"/>
    <p:sldId id="266" r:id="rId16"/>
    <p:sldId id="267" r:id="rId17"/>
    <p:sldId id="268" r:id="rId18"/>
    <p:sldId id="291" r:id="rId19"/>
    <p:sldId id="270" r:id="rId20"/>
    <p:sldId id="271" r:id="rId21"/>
    <p:sldId id="272" r:id="rId22"/>
    <p:sldId id="273" r:id="rId23"/>
    <p:sldId id="274" r:id="rId24"/>
    <p:sldId id="276" r:id="rId25"/>
    <p:sldId id="277" r:id="rId26"/>
    <p:sldId id="278" r:id="rId27"/>
    <p:sldId id="287" r:id="rId28"/>
    <p:sldId id="280" r:id="rId29"/>
    <p:sldId id="279" r:id="rId30"/>
    <p:sldId id="281" r:id="rId31"/>
    <p:sldId id="282" r:id="rId32"/>
    <p:sldId id="284"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80186" autoAdjust="0"/>
  </p:normalViewPr>
  <p:slideViewPr>
    <p:cSldViewPr snapToGrid="0">
      <p:cViewPr>
        <p:scale>
          <a:sx n="89" d="100"/>
          <a:sy n="89" d="100"/>
        </p:scale>
        <p:origin x="-528"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8C8F4-19E0-4EE8-96FB-D99A56CDC1A5}" type="datetimeFigureOut">
              <a:rPr lang="en-US" smtClean="0"/>
              <a:t>16-Sep-2013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C77E3-CF13-4B51-A943-38DF6B18C10A}" type="slidenum">
              <a:rPr lang="en-US" smtClean="0"/>
              <a:t>‹#›</a:t>
            </a:fld>
            <a:endParaRPr lang="en-US"/>
          </a:p>
        </p:txBody>
      </p:sp>
    </p:spTree>
    <p:extLst>
      <p:ext uri="{BB962C8B-B14F-4D97-AF65-F5344CB8AC3E}">
        <p14:creationId xmlns:p14="http://schemas.microsoft.com/office/powerpoint/2010/main" val="182571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happy to be here today to show you the features of the online goal-setting tool, Rotary </a:t>
            </a:r>
            <a:r>
              <a:rPr lang="en-US" dirty="0" smtClean="0"/>
              <a:t>Club Central. </a:t>
            </a:r>
          </a:p>
          <a:p>
            <a:endParaRPr lang="en-US" dirty="0" smtClean="0"/>
          </a:p>
          <a:p>
            <a:pPr defTabSz="897301">
              <a:defRPr/>
            </a:pPr>
            <a:r>
              <a:rPr lang="en-US" dirty="0" smtClean="0"/>
              <a:t>This new tool will</a:t>
            </a:r>
            <a:r>
              <a:rPr lang="en-US" baseline="0" dirty="0" smtClean="0"/>
              <a:t> help </a:t>
            </a:r>
            <a:r>
              <a:rPr lang="en-US" dirty="0" smtClean="0"/>
              <a:t>club and district leaders to monitor club progress and achievements in three key performance areas: membership initiatives, service activities, and Rotary Foundation giving. </a:t>
            </a:r>
          </a:p>
          <a:p>
            <a:endParaRPr lang="en-US" dirty="0" smtClean="0"/>
          </a:p>
          <a:p>
            <a:r>
              <a:rPr lang="en-US" dirty="0" smtClean="0"/>
              <a:t>Rotary</a:t>
            </a:r>
            <a:r>
              <a:rPr lang="en-US" baseline="0" dirty="0" smtClean="0"/>
              <a:t> Club Central is available to all Rotarians, but has additional features depending on your officer role.</a:t>
            </a:r>
          </a:p>
          <a:p>
            <a:endParaRPr lang="en-US" baseline="0" dirty="0" smtClean="0"/>
          </a:p>
          <a:p>
            <a:r>
              <a:rPr lang="en-US" baseline="0" dirty="0" smtClean="0"/>
              <a:t>Today, we will cover the following…</a:t>
            </a:r>
          </a:p>
          <a:p>
            <a:endParaRPr lang="en-US" baseline="0" dirty="0" smtClean="0"/>
          </a:p>
          <a:p>
            <a:r>
              <a:rPr lang="en-US" baseline="0" dirty="0" smtClean="0"/>
              <a:t>-We’ll start with a tour of what everyone can see in Rotary Club Central. (CLICK)</a:t>
            </a:r>
          </a:p>
          <a:p>
            <a:r>
              <a:rPr lang="en-US" baseline="0" dirty="0" smtClean="0"/>
              <a:t>-Then, we’ll go into who can enter goals, and how to enter them. (CLICK)</a:t>
            </a:r>
          </a:p>
          <a:p>
            <a:r>
              <a:rPr lang="en-US" baseline="0" dirty="0" smtClean="0"/>
              <a:t>-Next, we’ll explore the features available to district level officers. (CLICK)</a:t>
            </a:r>
          </a:p>
          <a:p>
            <a:r>
              <a:rPr lang="en-US" baseline="0" dirty="0" smtClean="0"/>
              <a:t>-Finally, you’ll have the chance to ask any questions that weren’t covered. (CLICK)</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a:t>
            </a:r>
            <a:r>
              <a:rPr lang="en-US" baseline="0" dirty="0" smtClean="0"/>
              <a:t> the Annual Fund trends are the three main goals for Foundation giving: </a:t>
            </a:r>
          </a:p>
          <a:p>
            <a:r>
              <a:rPr lang="en-US" baseline="0" dirty="0" smtClean="0"/>
              <a:t/>
            </a:r>
            <a:br>
              <a:rPr lang="en-US" baseline="0" dirty="0" smtClean="0"/>
            </a:br>
            <a:r>
              <a:rPr lang="en-US" baseline="0" dirty="0" smtClean="0"/>
              <a:t>(CLICK)</a:t>
            </a:r>
          </a:p>
          <a:p>
            <a:endParaRPr lang="en-US" baseline="0" dirty="0" smtClean="0"/>
          </a:p>
          <a:p>
            <a:r>
              <a:rPr lang="en-US" baseline="0" dirty="0" smtClean="0"/>
              <a:t>-The Annual Fund is broken out by Paul Harris Society, Sustaining Members, EREY, and other contributions. </a:t>
            </a:r>
          </a:p>
          <a:p>
            <a:r>
              <a:rPr lang="en-US" baseline="0" dirty="0" smtClean="0"/>
              <a:t>-Then we have </a:t>
            </a:r>
            <a:r>
              <a:rPr lang="en-US" baseline="0" dirty="0" err="1" smtClean="0"/>
              <a:t>PolioPlus</a:t>
            </a:r>
            <a:r>
              <a:rPr lang="en-US" baseline="0" dirty="0" smtClean="0"/>
              <a:t>.</a:t>
            </a:r>
          </a:p>
          <a:p>
            <a:r>
              <a:rPr lang="en-US" baseline="0" dirty="0" smtClean="0"/>
              <a:t>-And last we have Major Gifts and Endowment Fund, which includes Major Gifts, Bequest Society, and Benefactors. </a:t>
            </a:r>
          </a:p>
          <a:p>
            <a:endParaRPr lang="en-US" baseline="0" dirty="0" smtClean="0"/>
          </a:p>
        </p:txBody>
      </p:sp>
      <p:sp>
        <p:nvSpPr>
          <p:cNvPr id="4" name="Slide Number Placeholder 3"/>
          <p:cNvSpPr>
            <a:spLocks noGrp="1"/>
          </p:cNvSpPr>
          <p:nvPr>
            <p:ph type="sldNum" sz="quarter" idx="10"/>
          </p:nvPr>
        </p:nvSpPr>
        <p:spPr/>
        <p:txBody>
          <a:bodyPr/>
          <a:lstStyle/>
          <a:p>
            <a:fld id="{1A6779E3-77AA-43D1-AE3E-9CD46D23C01B}" type="slidenum">
              <a:rPr lang="en-US" smtClean="0"/>
              <a:t>10</a:t>
            </a:fld>
            <a:endParaRPr lang="en-US"/>
          </a:p>
        </p:txBody>
      </p:sp>
    </p:spTree>
    <p:extLst>
      <p:ext uri="{BB962C8B-B14F-4D97-AF65-F5344CB8AC3E}">
        <p14:creationId xmlns:p14="http://schemas.microsoft.com/office/powerpoint/2010/main" val="121466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a:t>Each tab has a link to </a:t>
            </a:r>
            <a:r>
              <a:rPr lang="en-US" dirty="0" smtClean="0"/>
              <a:t>resources on the left hand navigation</a:t>
            </a:r>
            <a:r>
              <a:rPr lang="en-US" baseline="0" dirty="0" smtClean="0"/>
              <a:t> bar.</a:t>
            </a:r>
          </a:p>
          <a:p>
            <a:pPr defTabSz="903352">
              <a:defRPr/>
            </a:pPr>
            <a:r>
              <a:rPr lang="en-US" dirty="0" smtClean="0"/>
              <a:t/>
            </a:r>
            <a:br>
              <a:rPr lang="en-US" dirty="0" smtClean="0"/>
            </a:br>
            <a:r>
              <a:rPr lang="en-US" dirty="0" smtClean="0"/>
              <a:t>(CLICK)</a:t>
            </a:r>
            <a:br>
              <a:rPr lang="en-US" dirty="0" smtClean="0"/>
            </a:br>
            <a:r>
              <a:rPr lang="en-US" dirty="0" smtClean="0"/>
              <a:t/>
            </a:r>
            <a:br>
              <a:rPr lang="en-US" dirty="0" smtClean="0"/>
            </a:br>
            <a:r>
              <a:rPr lang="en-US" dirty="0" smtClean="0"/>
              <a:t>This will </a:t>
            </a:r>
            <a:r>
              <a:rPr lang="en-US" dirty="0"/>
              <a:t>give </a:t>
            </a:r>
            <a:r>
              <a:rPr lang="en-US" dirty="0" smtClean="0"/>
              <a:t>you access to publications,</a:t>
            </a:r>
            <a:r>
              <a:rPr lang="en-US" baseline="0" dirty="0" smtClean="0"/>
              <a:t> web pages, and even videos that can assist you in setting goals for your club.</a:t>
            </a:r>
            <a:endParaRPr lang="en-US" dirty="0"/>
          </a:p>
          <a:p>
            <a:endParaRPr lang="en-US" dirty="0" smtClean="0"/>
          </a:p>
        </p:txBody>
      </p:sp>
    </p:spTree>
    <p:extLst>
      <p:ext uri="{BB962C8B-B14F-4D97-AF65-F5344CB8AC3E}">
        <p14:creationId xmlns:p14="http://schemas.microsoft.com/office/powerpoint/2010/main" val="80672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side beneath Resources, we have Reports. </a:t>
            </a:r>
          </a:p>
          <a:p>
            <a:endParaRPr lang="en-US" dirty="0" smtClean="0"/>
          </a:p>
          <a:p>
            <a:r>
              <a:rPr lang="en-US" dirty="0" smtClean="0"/>
              <a:t>(CLICK)</a:t>
            </a:r>
          </a:p>
          <a:p>
            <a:endParaRPr lang="en-US" dirty="0" smtClean="0"/>
          </a:p>
          <a:p>
            <a:r>
              <a:rPr lang="en-US" dirty="0" smtClean="0"/>
              <a:t>From</a:t>
            </a:r>
            <a:r>
              <a:rPr lang="en-US" baseline="0" dirty="0" smtClean="0"/>
              <a:t> here, y</a:t>
            </a:r>
            <a:r>
              <a:rPr lang="en-US" dirty="0" smtClean="0"/>
              <a:t>ou can view and download</a:t>
            </a:r>
            <a:r>
              <a:rPr lang="en-US" baseline="0" dirty="0" smtClean="0"/>
              <a:t> </a:t>
            </a:r>
            <a:r>
              <a:rPr lang="en-US" dirty="0" smtClean="0"/>
              <a:t>reports that are</a:t>
            </a:r>
            <a:r>
              <a:rPr lang="en-US" baseline="0" dirty="0" smtClean="0"/>
              <a:t> related</a:t>
            </a:r>
            <a:r>
              <a:rPr lang="en-US" dirty="0" smtClean="0"/>
              <a:t> to each of the three tabs. The</a:t>
            </a:r>
            <a:r>
              <a:rPr lang="en-US" baseline="0" dirty="0" smtClean="0"/>
              <a:t> reports you see will vary depending on your role.</a:t>
            </a:r>
            <a:endParaRPr lang="en-US" dirty="0"/>
          </a:p>
        </p:txBody>
      </p:sp>
    </p:spTree>
    <p:extLst>
      <p:ext uri="{BB962C8B-B14F-4D97-AF65-F5344CB8AC3E}">
        <p14:creationId xmlns:p14="http://schemas.microsoft.com/office/powerpoint/2010/main" val="49161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club officer, most of your experience will be in the Club View,</a:t>
            </a:r>
            <a:r>
              <a:rPr lang="en-US" baseline="0" dirty="0" smtClean="0"/>
              <a:t> however, there are higher level views which can provide you with goal and progress summaries at the club group level, district level, and global level. </a:t>
            </a:r>
            <a:br>
              <a:rPr lang="en-US" baseline="0" dirty="0" smtClean="0"/>
            </a:br>
            <a:r>
              <a:rPr lang="en-US" baseline="0" dirty="0" smtClean="0"/>
              <a:t/>
            </a:r>
            <a:br>
              <a:rPr lang="en-US" baseline="0" dirty="0" smtClean="0"/>
            </a:br>
            <a:r>
              <a:rPr lang="en-US" baseline="0" dirty="0" smtClean="0"/>
              <a:t>Seeing the global view can give you a broader perspective of things like the number projects clubs are doing around the world, or the total number of Rotarians.</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t>13</a:t>
            </a:fld>
            <a:endParaRPr lang="en-US"/>
          </a:p>
        </p:txBody>
      </p:sp>
    </p:spTree>
    <p:extLst>
      <p:ext uri="{BB962C8B-B14F-4D97-AF65-F5344CB8AC3E}">
        <p14:creationId xmlns:p14="http://schemas.microsoft.com/office/powerpoint/2010/main" val="403350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So, now that we’ve covered the basics, let’s talk about entering goals.</a:t>
            </a:r>
          </a:p>
          <a:p>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in the club</a:t>
            </a:r>
            <a:r>
              <a:rPr lang="en-US" baseline="0" dirty="0" smtClean="0"/>
              <a:t> can view goals, but </a:t>
            </a:r>
            <a:r>
              <a:rPr lang="en-US" dirty="0" smtClean="0"/>
              <a:t>who specifically can enter</a:t>
            </a:r>
            <a:r>
              <a:rPr lang="en-US" baseline="0" dirty="0" smtClean="0"/>
              <a:t> and edit goals?</a:t>
            </a:r>
          </a:p>
          <a:p>
            <a:endParaRPr lang="en-US" baseline="0" dirty="0" smtClean="0"/>
          </a:p>
          <a:p>
            <a:r>
              <a:rPr lang="en-US" baseline="0" dirty="0" smtClean="0"/>
              <a:t>(CLICK)</a:t>
            </a:r>
          </a:p>
          <a:p>
            <a:endParaRPr lang="en-US" baseline="0" dirty="0" smtClean="0"/>
          </a:p>
          <a:p>
            <a:pPr defTabSz="897301">
              <a:defRPr/>
            </a:pPr>
            <a:r>
              <a:rPr lang="en-US" baseline="0" dirty="0" smtClean="0"/>
              <a:t>At the club level, the president, secretary, treasurer, Foundation chair, membership chair, and executive secretary can all enter goals for the year they are in office?</a:t>
            </a:r>
          </a:p>
          <a:p>
            <a:pPr defTabSz="897301">
              <a:defRPr/>
            </a:pPr>
            <a:r>
              <a:rPr lang="en-US" baseline="0" dirty="0" smtClean="0"/>
              <a:t/>
            </a:r>
            <a:br>
              <a:rPr lang="en-US" baseline="0" dirty="0" smtClean="0"/>
            </a:br>
            <a:r>
              <a:rPr lang="en-US" baseline="0" dirty="0" smtClean="0"/>
              <a:t>(CLICK)</a:t>
            </a:r>
            <a:br>
              <a:rPr lang="en-US" baseline="0" dirty="0" smtClean="0"/>
            </a:br>
            <a:endParaRPr lang="en-US" baseline="0" dirty="0" smtClean="0"/>
          </a:p>
          <a:p>
            <a:pPr defTabSz="897301">
              <a:defRPr/>
            </a:pPr>
            <a:r>
              <a:rPr lang="en-US" baseline="0" dirty="0" smtClean="0"/>
              <a:t>At the district level, the district governor, committee chairs, and district executive secretary can view and edit the goals for all clubs in the district for their year. The assistant governors may view all goals but only edit the goals for the clubs in their club group. This is so district officers can assist a club with reporting its goals in case the club is unable to do so. When goals are set on behalf of a club, an automated email is generated and sent to the club president listing the goal change and who made the change. </a:t>
            </a:r>
          </a:p>
          <a:p>
            <a:endParaRPr lang="en-US" baseline="0" dirty="0" smtClean="0"/>
          </a:p>
          <a:p>
            <a:r>
              <a:rPr lang="en-US" baseline="0" dirty="0" smtClean="0"/>
              <a:t>Ideally, club officers will enter their club’s goals during their elect year. </a:t>
            </a:r>
          </a:p>
          <a:p>
            <a:endParaRPr lang="en-US" baseline="0" dirty="0" smtClean="0"/>
          </a:p>
          <a:p>
            <a:r>
              <a:rPr lang="en-US" baseline="0" dirty="0" smtClean="0"/>
              <a:t>(CLICK)</a:t>
            </a:r>
          </a:p>
          <a:p>
            <a:endParaRPr lang="en-US" baseline="0" dirty="0" smtClean="0"/>
          </a:p>
          <a:p>
            <a:r>
              <a:rPr lang="en-US" baseline="0" dirty="0" smtClean="0"/>
              <a:t>However, current, incoming, and immediate past officers can view all year tabs, and edit goals and achievements for their own year at any time (even after their year is over).</a:t>
            </a:r>
            <a:endParaRPr lang="en-US" dirty="0" smtClean="0"/>
          </a:p>
          <a:p>
            <a:endParaRPr lang="en-US" dirty="0" smtClean="0"/>
          </a:p>
          <a:p>
            <a:r>
              <a:rPr lang="en-US" dirty="0" smtClean="0"/>
              <a:t>So, let’s take a look at two examples</a:t>
            </a:r>
            <a:r>
              <a:rPr lang="en-US" baseline="0" dirty="0" smtClean="0"/>
              <a:t> of a club entering a goal.</a:t>
            </a:r>
            <a:endParaRPr lang="en-US" dirty="0"/>
          </a:p>
        </p:txBody>
      </p:sp>
    </p:spTree>
    <p:extLst>
      <p:ext uri="{BB962C8B-B14F-4D97-AF65-F5344CB8AC3E}">
        <p14:creationId xmlns:p14="http://schemas.microsoft.com/office/powerpoint/2010/main" val="3246333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this example we’ll be entering a goal for Annual Fund, on the Foundation Giving tab.</a:t>
            </a:r>
            <a:br>
              <a:rPr lang="en-US" baseline="0" dirty="0" smtClean="0"/>
            </a:br>
            <a:r>
              <a:rPr lang="en-US" baseline="0" dirty="0" smtClean="0"/>
              <a:t/>
            </a:r>
            <a:br>
              <a:rPr lang="en-US" baseline="0" dirty="0" smtClean="0"/>
            </a:br>
            <a:r>
              <a:rPr lang="en-US" baseline="0" dirty="0" smtClean="0"/>
              <a:t>Anyone who can edit goals in that particular year will see an “EDIT” button. </a:t>
            </a:r>
          </a:p>
          <a:p>
            <a:endParaRPr lang="en-US" baseline="0" dirty="0" smtClean="0"/>
          </a:p>
          <a:p>
            <a:r>
              <a:rPr lang="en-US" baseline="0" dirty="0" smtClean="0"/>
              <a:t>(CLICK)</a:t>
            </a:r>
          </a:p>
          <a:p>
            <a:endParaRPr lang="en-US" baseline="0" dirty="0" smtClean="0"/>
          </a:p>
          <a:p>
            <a:r>
              <a:rPr lang="en-US" baseline="0" dirty="0" smtClean="0"/>
              <a:t>Everyone else will see “VIEW” which allows them to see the goals in more detail, but not add or change goals and achievements.</a:t>
            </a:r>
            <a:br>
              <a:rPr lang="en-US" baseline="0" dirty="0" smtClean="0"/>
            </a:br>
            <a:r>
              <a:rPr lang="en-US" baseline="0" dirty="0" smtClean="0"/>
              <a:t/>
            </a:r>
            <a:br>
              <a:rPr lang="en-US" baseline="0" dirty="0" smtClean="0"/>
            </a:br>
            <a:r>
              <a:rPr lang="en-US" baseline="0" dirty="0" smtClean="0"/>
              <a:t>So, let’s click “EDIT”</a:t>
            </a:r>
          </a:p>
        </p:txBody>
      </p:sp>
      <p:sp>
        <p:nvSpPr>
          <p:cNvPr id="4" name="Slide Number Placeholder 3"/>
          <p:cNvSpPr>
            <a:spLocks noGrp="1"/>
          </p:cNvSpPr>
          <p:nvPr>
            <p:ph type="sldNum" sz="quarter" idx="10"/>
          </p:nvPr>
        </p:nvSpPr>
        <p:spPr/>
        <p:txBody>
          <a:bodyPr/>
          <a:lstStyle/>
          <a:p>
            <a:fld id="{1A6779E3-77AA-43D1-AE3E-9CD46D23C01B}" type="slidenum">
              <a:rPr lang="en-US" smtClean="0"/>
              <a:t>16</a:t>
            </a:fld>
            <a:endParaRPr lang="en-US"/>
          </a:p>
        </p:txBody>
      </p:sp>
    </p:spTree>
    <p:extLst>
      <p:ext uri="{BB962C8B-B14F-4D97-AF65-F5344CB8AC3E}">
        <p14:creationId xmlns:p14="http://schemas.microsoft.com/office/powerpoint/2010/main" val="1214667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the edit page, you have instructions to help you fill out the supporting goals. For even more information you can click the question mark next to Annual Fund.</a:t>
            </a:r>
          </a:p>
          <a:p>
            <a:endParaRPr lang="en-US" baseline="0" dirty="0" smtClean="0"/>
          </a:p>
          <a:p>
            <a:r>
              <a:rPr lang="en-US" baseline="0" dirty="0" smtClean="0"/>
              <a:t>So, for this goal you will have to estimate a number of individual donors and then the average contribution amount for each goal level. As you fill in these sub-totals, you will see them automatically added to reflect your club’s total Annual Fund goal.</a:t>
            </a:r>
          </a:p>
          <a:p>
            <a:endParaRPr lang="en-US" baseline="0" dirty="0" smtClean="0"/>
          </a:p>
          <a:p>
            <a:r>
              <a:rPr lang="en-US" baseline="0" dirty="0" smtClean="0"/>
              <a:t>(CLICK)</a:t>
            </a:r>
          </a:p>
          <a:p>
            <a:endParaRPr lang="en-US" baseline="0" dirty="0" smtClean="0"/>
          </a:p>
          <a:p>
            <a:r>
              <a:rPr lang="en-US" baseline="0" dirty="0" smtClean="0"/>
              <a:t>Underneath each sub-goal is the club’s achievement towards that goal. You’ll notice this achievement information is automatically populated from Rotary International’s database and does not need to be entered by the user. This is updated daily.</a:t>
            </a:r>
            <a:endParaRPr lang="en-US" dirty="0"/>
          </a:p>
        </p:txBody>
      </p:sp>
    </p:spTree>
    <p:extLst>
      <p:ext uri="{BB962C8B-B14F-4D97-AF65-F5344CB8AC3E}">
        <p14:creationId xmlns:p14="http://schemas.microsoft.com/office/powerpoint/2010/main" val="33499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second example we use the Club Communication goal, found on the Your Club tab.</a:t>
            </a:r>
          </a:p>
          <a:p>
            <a:endParaRPr lang="en-US" baseline="0" dirty="0" smtClean="0"/>
          </a:p>
          <a:p>
            <a:r>
              <a:rPr lang="en-US" baseline="0" dirty="0" smtClean="0"/>
              <a:t>Some of these goals will require a value of YES or NO (such as “Our club has a strategic plan”), while others require a specific number goal (such as “the number of club assemblies conducted per year”)</a:t>
            </a:r>
          </a:p>
          <a:p>
            <a:endParaRPr lang="en-US" baseline="0" dirty="0" smtClean="0"/>
          </a:p>
          <a:p>
            <a:r>
              <a:rPr lang="en-US" baseline="0" dirty="0" smtClean="0"/>
              <a:t>(CLICK)</a:t>
            </a:r>
          </a:p>
          <a:p>
            <a:endParaRPr lang="en-US" baseline="0" dirty="0" smtClean="0"/>
          </a:p>
          <a:p>
            <a:r>
              <a:rPr lang="en-US" baseline="0" dirty="0" smtClean="0"/>
              <a:t>Unlike the previous example, these types of goals have self-reported achievements. Since RI does not collect this information, it is up to the officers to report their club’s achievement at the end of the Rotary year (or they may choose to update achievements periodically throughout the year).</a:t>
            </a:r>
          </a:p>
          <a:p>
            <a:endParaRPr lang="en-US" baseline="0" dirty="0" smtClean="0"/>
          </a:p>
          <a:p>
            <a:r>
              <a:rPr lang="en-US" baseline="0" dirty="0" smtClean="0"/>
              <a:t>Most of the goals in Rotary Club Central are entered in one of four ways. (CLICK)</a:t>
            </a:r>
            <a:br>
              <a:rPr lang="en-US" baseline="0" dirty="0" smtClean="0"/>
            </a:br>
            <a:r>
              <a:rPr lang="en-US" baseline="0" dirty="0" smtClean="0"/>
              <a:t/>
            </a:r>
            <a:br>
              <a:rPr lang="en-US" baseline="0" dirty="0" smtClean="0"/>
            </a:br>
            <a:r>
              <a:rPr lang="en-US" baseline="0" dirty="0" smtClean="0"/>
              <a:t>-There are numeric goals (for example, number of new members retained)</a:t>
            </a:r>
          </a:p>
          <a:p>
            <a:r>
              <a:rPr lang="en-US" baseline="0" dirty="0" smtClean="0"/>
              <a:t>-Monetary goals (these are always in USD)</a:t>
            </a:r>
          </a:p>
          <a:p>
            <a:r>
              <a:rPr lang="en-US" baseline="0" dirty="0" smtClean="0"/>
              <a:t>-Percentage goals (some goals provide the option of entering a percentage or numeric value)</a:t>
            </a:r>
          </a:p>
          <a:p>
            <a:r>
              <a:rPr lang="en-US" baseline="0" dirty="0" smtClean="0"/>
              <a:t>-and Yes or No goals</a:t>
            </a:r>
          </a:p>
          <a:p>
            <a:endParaRPr lang="en-US" baseline="0" dirty="0" smtClean="0"/>
          </a:p>
          <a:p>
            <a:endParaRPr lang="en-US" baseline="0" dirty="0" smtClean="0"/>
          </a:p>
        </p:txBody>
      </p:sp>
    </p:spTree>
    <p:extLst>
      <p:ext uri="{BB962C8B-B14F-4D97-AF65-F5344CB8AC3E}">
        <p14:creationId xmlns:p14="http://schemas.microsoft.com/office/powerpoint/2010/main" val="416052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its heart,</a:t>
            </a:r>
            <a:r>
              <a:rPr lang="en-US" baseline="0" dirty="0" smtClean="0"/>
              <a:t> Rotary Club Central is a club-focused tool, however, there are some district-level features to help district officers assist clubs with their goals.</a:t>
            </a:r>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should clubs use Rotary Club Central? </a:t>
            </a:r>
          </a:p>
          <a:p>
            <a:r>
              <a:rPr lang="en-US" sz="1200" b="1" kern="1200" dirty="0" smtClean="0">
                <a:solidFill>
                  <a:schemeClr val="tx1"/>
                </a:solidFill>
                <a:effectLst/>
                <a:latin typeface="+mn-lt"/>
                <a:ea typeface="+mn-ea"/>
                <a:cs typeface="+mn-cs"/>
              </a:rPr>
              <a:t>It’s a one-stop shop</a:t>
            </a:r>
            <a:r>
              <a:rPr lang="en-US" sz="1200" kern="1200" dirty="0" smtClean="0">
                <a:solidFill>
                  <a:schemeClr val="tx1"/>
                </a:solidFill>
                <a:effectLst/>
                <a:latin typeface="+mn-lt"/>
                <a:ea typeface="+mn-ea"/>
                <a:cs typeface="+mn-cs"/>
              </a:rPr>
              <a:t>. It provides access to all the data that was previously available from several reports.</a:t>
            </a:r>
          </a:p>
          <a:p>
            <a:r>
              <a:rPr lang="en-US" sz="1200" b="1" kern="1200" dirty="0" smtClean="0">
                <a:solidFill>
                  <a:schemeClr val="tx1"/>
                </a:solidFill>
                <a:effectLst/>
                <a:latin typeface="+mn-lt"/>
                <a:ea typeface="+mn-ea"/>
                <a:cs typeface="+mn-cs"/>
              </a:rPr>
              <a:t>It eliminates some paper.</a:t>
            </a:r>
            <a:r>
              <a:rPr lang="en-US" sz="1200" kern="1200" dirty="0" smtClean="0">
                <a:solidFill>
                  <a:schemeClr val="tx1"/>
                </a:solidFill>
                <a:effectLst/>
                <a:latin typeface="+mn-lt"/>
                <a:ea typeface="+mn-ea"/>
                <a:cs typeface="+mn-cs"/>
              </a:rPr>
              <a:t> It replaces paper forms for membership and Rotary Foundation goals as well as the Planning Guide for Effective Rotary Clubs. </a:t>
            </a:r>
          </a:p>
          <a:p>
            <a:r>
              <a:rPr lang="en-US" sz="1200" b="1" kern="1200" dirty="0" smtClean="0">
                <a:solidFill>
                  <a:schemeClr val="tx1"/>
                </a:solidFill>
                <a:effectLst/>
                <a:latin typeface="+mn-lt"/>
                <a:ea typeface="+mn-ea"/>
                <a:cs typeface="+mn-cs"/>
              </a:rPr>
              <a:t>It fosters continuity in leadership.</a:t>
            </a:r>
            <a:r>
              <a:rPr lang="en-US" sz="1200" kern="1200" dirty="0" smtClean="0">
                <a:solidFill>
                  <a:schemeClr val="tx1"/>
                </a:solidFill>
                <a:effectLst/>
                <a:latin typeface="+mn-lt"/>
                <a:ea typeface="+mn-ea"/>
                <a:cs typeface="+mn-cs"/>
              </a:rPr>
              <a:t> Club leaders change annually, so by offering them the ability to see a history of goals and achievements, it creates consistency among leaders. </a:t>
            </a:r>
          </a:p>
          <a:p>
            <a:r>
              <a:rPr lang="en-US" sz="1200" b="1" kern="1200" dirty="0" smtClean="0">
                <a:solidFill>
                  <a:schemeClr val="tx1"/>
                </a:solidFill>
                <a:effectLst/>
                <a:latin typeface="+mn-lt"/>
                <a:ea typeface="+mn-ea"/>
                <a:cs typeface="+mn-cs"/>
              </a:rPr>
              <a:t>It enables clubs to track their progress.</a:t>
            </a:r>
            <a:r>
              <a:rPr lang="en-US" sz="1200" kern="1200" dirty="0" smtClean="0">
                <a:solidFill>
                  <a:schemeClr val="tx1"/>
                </a:solidFill>
                <a:effectLst/>
                <a:latin typeface="+mn-lt"/>
                <a:ea typeface="+mn-ea"/>
                <a:cs typeface="+mn-cs"/>
              </a:rPr>
              <a:t> Club leaders can determine whether the goals they’ve set are realistic and make changes if needed. </a:t>
            </a:r>
          </a:p>
          <a:p>
            <a:r>
              <a:rPr lang="en-US" sz="1200" b="1" kern="1200" dirty="0" smtClean="0">
                <a:solidFill>
                  <a:schemeClr val="tx1"/>
                </a:solidFill>
                <a:effectLst/>
                <a:latin typeface="+mn-lt"/>
                <a:ea typeface="+mn-ea"/>
                <a:cs typeface="+mn-cs"/>
              </a:rPr>
              <a:t>It creates transparency.</a:t>
            </a:r>
            <a:r>
              <a:rPr lang="en-US" sz="1200" kern="1200" dirty="0" smtClean="0">
                <a:solidFill>
                  <a:schemeClr val="tx1"/>
                </a:solidFill>
                <a:effectLst/>
                <a:latin typeface="+mn-lt"/>
                <a:ea typeface="+mn-ea"/>
                <a:cs typeface="+mn-cs"/>
              </a:rPr>
              <a:t> All club members are able to see club goals. </a:t>
            </a:r>
          </a:p>
          <a:p>
            <a:r>
              <a:rPr lang="en-US" sz="1200" b="1" kern="1200" dirty="0" smtClean="0">
                <a:solidFill>
                  <a:schemeClr val="tx1"/>
                </a:solidFill>
                <a:effectLst/>
                <a:latin typeface="+mn-lt"/>
                <a:ea typeface="+mn-ea"/>
                <a:cs typeface="+mn-cs"/>
              </a:rPr>
              <a:t>It showcases the important work that Rotary clubs do worldwide.</a:t>
            </a:r>
            <a:r>
              <a:rPr lang="en-US" sz="1200" kern="1200" dirty="0" smtClean="0">
                <a:solidFill>
                  <a:schemeClr val="tx1"/>
                </a:solidFill>
                <a:effectLst/>
                <a:latin typeface="+mn-lt"/>
                <a:ea typeface="+mn-ea"/>
                <a:cs typeface="+mn-cs"/>
              </a:rPr>
              <a:t> Until now, Rotary has not had a vehicle for collecting information about the millions of service projects that Rotarians undertake. With Rotary Club Central, clubs can document the details of their projects, such as the number of volunteers and volunteer hours and a list of in-kind donations. </a:t>
            </a:r>
          </a:p>
          <a:p>
            <a:r>
              <a:rPr lang="en-US" sz="1200" kern="1200" dirty="0" smtClean="0">
                <a:solidFill>
                  <a:schemeClr val="tx1"/>
                </a:solidFill>
                <a:effectLst/>
                <a:latin typeface="+mn-lt"/>
                <a:ea typeface="+mn-ea"/>
                <a:cs typeface="+mn-cs"/>
              </a:rPr>
              <a:t> </a:t>
            </a:r>
          </a:p>
        </p:txBody>
      </p:sp>
    </p:spTree>
    <p:extLst>
      <p:ext uri="{BB962C8B-B14F-4D97-AF65-F5344CB8AC3E}">
        <p14:creationId xmlns:p14="http://schemas.microsoft.com/office/powerpoint/2010/main" val="107450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The District View</a:t>
            </a:r>
            <a:r>
              <a:rPr lang="en-US" baseline="0" dirty="0" smtClean="0"/>
              <a:t> offers a summary of all goal and progress information for the district. </a:t>
            </a:r>
            <a:br>
              <a:rPr lang="en-US" baseline="0" dirty="0" smtClean="0"/>
            </a:br>
            <a:r>
              <a:rPr lang="en-US" baseline="0" dirty="0" smtClean="0"/>
              <a:t/>
            </a:r>
            <a:br>
              <a:rPr lang="en-US" baseline="0" dirty="0" smtClean="0"/>
            </a:br>
            <a:r>
              <a:rPr lang="en-US" baseline="0" dirty="0" smtClean="0"/>
              <a:t>(CLICK)</a:t>
            </a:r>
            <a:endParaRPr lang="en-US" dirty="0" smtClean="0"/>
          </a:p>
          <a:p>
            <a:pPr defTabSz="903352">
              <a:defRPr/>
            </a:pPr>
            <a:endParaRPr lang="en-US" dirty="0" smtClean="0"/>
          </a:p>
          <a:p>
            <a:pPr defTabSz="903352">
              <a:defRPr/>
            </a:pPr>
            <a:r>
              <a:rPr lang="en-US" dirty="0" smtClean="0"/>
              <a:t>From this summary</a:t>
            </a:r>
            <a:r>
              <a:rPr lang="en-US" baseline="0" dirty="0" smtClean="0"/>
              <a:t> view</a:t>
            </a:r>
            <a:r>
              <a:rPr lang="en-US" dirty="0" smtClean="0"/>
              <a:t>, anyone</a:t>
            </a:r>
            <a:r>
              <a:rPr lang="en-US" baseline="0" dirty="0" smtClean="0"/>
              <a:t> can see the total % of clubs who have set a particular goal, the total goal for the district (based on clubs reporting), the percentage of clubs working towards achievement of that goal, and the total progress to date (for example, the total amount given to the Annual Fund from all clubs in the district). This can give the average club member or club leader an idea of how much their club is contributing to the total achievement of the district. </a:t>
            </a:r>
          </a:p>
          <a:p>
            <a:pPr defTabSz="903352">
              <a:defRPr/>
            </a:pPr>
            <a:endParaRPr lang="en-US" baseline="0" dirty="0" smtClean="0"/>
          </a:p>
          <a:p>
            <a:pPr defTabSz="903352">
              <a:defRPr/>
            </a:pPr>
            <a:r>
              <a:rPr lang="en-US" baseline="0" dirty="0" smtClean="0"/>
              <a:t>While all members can see the District Summary, district officers can go one step further by clicking “VIEW.” (CLICK)</a:t>
            </a:r>
          </a:p>
          <a:p>
            <a:pPr defTabSz="903352">
              <a:defRPr/>
            </a:pPr>
            <a:endParaRPr lang="en-US" baseline="0" dirty="0" smtClean="0"/>
          </a:p>
        </p:txBody>
      </p:sp>
    </p:spTree>
    <p:extLst>
      <p:ext uri="{BB962C8B-B14F-4D97-AF65-F5344CB8AC3E}">
        <p14:creationId xmlns:p14="http://schemas.microsoft.com/office/powerpoint/2010/main" val="3203165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From here</a:t>
            </a:r>
            <a:r>
              <a:rPr lang="en-US" baseline="0" dirty="0" smtClean="0"/>
              <a:t>, a</a:t>
            </a:r>
            <a:r>
              <a:rPr lang="en-US" dirty="0" smtClean="0"/>
              <a:t> district officer can see the progress </a:t>
            </a:r>
            <a:r>
              <a:rPr lang="en-US" dirty="0"/>
              <a:t>of all the </a:t>
            </a:r>
            <a:r>
              <a:rPr lang="en-US" dirty="0" smtClean="0"/>
              <a:t>clubs </a:t>
            </a:r>
            <a:r>
              <a:rPr lang="en-US" dirty="0"/>
              <a:t>in the district or choose a particular club to view their goals and achievements. </a:t>
            </a:r>
          </a:p>
          <a:p>
            <a:pPr defTabSz="903352">
              <a:defRPr/>
            </a:pPr>
            <a:endParaRPr lang="en-US" dirty="0"/>
          </a:p>
          <a:p>
            <a:pPr defTabSz="903352">
              <a:defRPr/>
            </a:pPr>
            <a:r>
              <a:rPr lang="en-US" dirty="0"/>
              <a:t>This </a:t>
            </a:r>
            <a:r>
              <a:rPr lang="en-US" dirty="0" smtClean="0"/>
              <a:t>helps you identify </a:t>
            </a:r>
            <a:r>
              <a:rPr lang="en-US" dirty="0"/>
              <a:t>which clubs need more support and which </a:t>
            </a:r>
            <a:r>
              <a:rPr lang="en-US" dirty="0" smtClean="0"/>
              <a:t>are </a:t>
            </a:r>
            <a:r>
              <a:rPr lang="en-US" dirty="0"/>
              <a:t>achieving their goals. </a:t>
            </a:r>
            <a:endParaRPr lang="en-US" dirty="0" smtClean="0"/>
          </a:p>
          <a:p>
            <a:pPr defTabSz="903352">
              <a:defRPr/>
            </a:pPr>
            <a:endParaRPr lang="en-US" dirty="0" smtClean="0"/>
          </a:p>
          <a:p>
            <a:pPr defTabSz="903352">
              <a:defRPr/>
            </a:pPr>
            <a:r>
              <a:rPr lang="en-US" dirty="0" smtClean="0"/>
              <a:t>(CLICK)</a:t>
            </a:r>
          </a:p>
          <a:p>
            <a:pPr defTabSz="903352">
              <a:defRPr/>
            </a:pPr>
            <a:r>
              <a:rPr lang="en-US" dirty="0" smtClean="0"/>
              <a:t>You can use the two drop down menus to select a different major goal, and choose one</a:t>
            </a:r>
            <a:r>
              <a:rPr lang="en-US" baseline="0" dirty="0" smtClean="0"/>
              <a:t> of</a:t>
            </a:r>
            <a:r>
              <a:rPr lang="en-US" dirty="0" smtClean="0"/>
              <a:t> its supporting</a:t>
            </a:r>
            <a:r>
              <a:rPr lang="en-US" baseline="0" dirty="0" smtClean="0"/>
              <a:t> </a:t>
            </a:r>
            <a:r>
              <a:rPr lang="en-US" dirty="0" smtClean="0"/>
              <a:t>goals.</a:t>
            </a:r>
          </a:p>
          <a:p>
            <a:pPr defTabSz="903352">
              <a:defRPr/>
            </a:pPr>
            <a:endParaRPr lang="en-US" dirty="0" smtClean="0"/>
          </a:p>
          <a:p>
            <a:pPr defTabSz="903352">
              <a:defRPr/>
            </a:pPr>
            <a:r>
              <a:rPr lang="en-US" dirty="0" smtClean="0"/>
              <a:t>(CLICK)</a:t>
            </a:r>
          </a:p>
          <a:p>
            <a:pPr defTabSz="903352">
              <a:defRPr/>
            </a:pPr>
            <a:r>
              <a:rPr lang="en-US" dirty="0" smtClean="0"/>
              <a:t>Clicking “VIEW” will take you into the club view of that club</a:t>
            </a:r>
            <a:r>
              <a:rPr lang="en-US" baseline="0" dirty="0" smtClean="0"/>
              <a:t> where you can now view or edit that club’s goals.</a:t>
            </a:r>
            <a:endParaRPr lang="en-US" dirty="0"/>
          </a:p>
          <a:p>
            <a:endParaRPr lang="en-US" dirty="0" smtClean="0"/>
          </a:p>
          <a:p>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Next,</a:t>
            </a:r>
            <a:r>
              <a:rPr lang="en-US" baseline="0" dirty="0" smtClean="0"/>
              <a:t> is the Club Group View. (CLICK)</a:t>
            </a:r>
          </a:p>
          <a:p>
            <a:pPr defTabSz="903352">
              <a:defRPr/>
            </a:pPr>
            <a:endParaRPr lang="en-US" baseline="0" dirty="0" smtClean="0"/>
          </a:p>
          <a:p>
            <a:pPr defTabSz="903352">
              <a:defRPr/>
            </a:pPr>
            <a:r>
              <a:rPr lang="en-US" dirty="0" smtClean="0"/>
              <a:t>All district leaders have this view, but it was designed</a:t>
            </a:r>
            <a:r>
              <a:rPr lang="en-US" baseline="0" dirty="0" smtClean="0"/>
              <a:t> specifically with assistant governors in mind. </a:t>
            </a:r>
            <a:r>
              <a:rPr lang="en-US" dirty="0" smtClean="0"/>
              <a:t>This is just like the district view</a:t>
            </a:r>
            <a:r>
              <a:rPr lang="en-US" baseline="0" dirty="0" smtClean="0"/>
              <a:t> except that it allows a district leader the ability to focus on one club group. When arriving at the page, AGs will see the club group they are assigned to while all other district leaders default to the first one in the drop-down menu.</a:t>
            </a:r>
          </a:p>
          <a:p>
            <a:pPr defTabSz="903352">
              <a:defRPr/>
            </a:pPr>
            <a:endParaRPr lang="en-US" baseline="0" dirty="0" smtClean="0"/>
          </a:p>
          <a:p>
            <a:pPr defTabSz="903352">
              <a:defRPr/>
            </a:pPr>
            <a:r>
              <a:rPr lang="en-US" baseline="0" dirty="0" smtClean="0"/>
              <a:t>(CLICK) </a:t>
            </a:r>
          </a:p>
          <a:p>
            <a:pPr defTabSz="903352">
              <a:defRPr/>
            </a:pPr>
            <a:r>
              <a:rPr lang="en-US" baseline="0" dirty="0" smtClean="0"/>
              <a:t>You can select a different Club Group from the drop-down menu to see the summary of that group.</a:t>
            </a:r>
          </a:p>
          <a:p>
            <a:pPr defTabSz="903352">
              <a:defRPr/>
            </a:pPr>
            <a:endParaRPr lang="en-US" baseline="0" dirty="0" smtClean="0"/>
          </a:p>
          <a:p>
            <a:pPr defTabSz="903352">
              <a:defRPr/>
            </a:pPr>
            <a:r>
              <a:rPr lang="en-US" baseline="0" dirty="0" smtClean="0"/>
              <a:t>Just like the District View, clicking “VIEW” here for any of the goals will take you to the listing of clubs in that group.</a:t>
            </a:r>
            <a:endParaRPr lang="en-US" dirty="0"/>
          </a:p>
          <a:p>
            <a:pPr defTabSz="903352">
              <a:defRPr/>
            </a:pPr>
            <a:endParaRPr lang="en-US" dirty="0"/>
          </a:p>
          <a:p>
            <a:endParaRPr lang="en-US" dirty="0" smtClean="0"/>
          </a:p>
          <a:p>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you</a:t>
            </a:r>
            <a:r>
              <a:rPr lang="en-US" baseline="0" dirty="0" smtClean="0"/>
              <a:t> can see the individual goals and progress of the clubs in that club group.  Clicking “VIEW” will allow you access to the club-level view so you can edit goals for that club.</a:t>
            </a:r>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r>
              <a:rPr lang="en-US" dirty="0" smtClean="0"/>
              <a:t>As</a:t>
            </a:r>
            <a:r>
              <a:rPr lang="en-US" baseline="0" dirty="0" smtClean="0"/>
              <a:t> a district officer you also have the option to switch between different clubs from any page at the Club-View level.</a:t>
            </a:r>
          </a:p>
          <a:p>
            <a:pPr defTabSz="903352">
              <a:defRPr/>
            </a:pPr>
            <a:r>
              <a:rPr lang="en-US" baseline="0" dirty="0" smtClean="0"/>
              <a:t/>
            </a:r>
            <a:br>
              <a:rPr lang="en-US" baseline="0" dirty="0" smtClean="0"/>
            </a:br>
            <a:r>
              <a:rPr lang="en-US" baseline="0" dirty="0" smtClean="0"/>
              <a:t>In the right hand corner where it typically shows your club’s name, (CLICK</a:t>
            </a:r>
            <a:r>
              <a:rPr lang="en-US" baseline="0" smtClean="0"/>
              <a:t>) you </a:t>
            </a:r>
            <a:r>
              <a:rPr lang="en-US" baseline="0" dirty="0" smtClean="0"/>
              <a:t>will see a drop-menu which allows you to select any club in the district. This is a great alternative if you want to go directly to a specific club’s view without going through the District View or Club Group View. </a:t>
            </a:r>
            <a:endParaRPr lang="en-US" dirty="0"/>
          </a:p>
          <a:p>
            <a:pPr defTabSz="903352">
              <a:defRPr/>
            </a:pPr>
            <a:endParaRPr lang="en-US" dirty="0"/>
          </a:p>
          <a:p>
            <a:endParaRPr lang="en-US" dirty="0" smtClean="0"/>
          </a:p>
          <a:p>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352">
              <a:defRPr/>
            </a:pPr>
            <a:endParaRPr lang="en-US" dirty="0" smtClean="0"/>
          </a:p>
          <a:p>
            <a:pPr defTabSz="903352">
              <a:defRPr/>
            </a:pPr>
            <a:r>
              <a:rPr lang="en-US" dirty="0" smtClean="0"/>
              <a:t>(CLICK)</a:t>
            </a:r>
          </a:p>
          <a:p>
            <a:pPr defTabSz="903352">
              <a:defRPr/>
            </a:pPr>
            <a:r>
              <a:rPr lang="en-US" dirty="0" smtClean="0"/>
              <a:t>This is the</a:t>
            </a:r>
            <a:r>
              <a:rPr lang="en-US" baseline="0" dirty="0" smtClean="0"/>
              <a:t> Rate Clubs page which allows the district governor and assistant governors  to assess club performance and provide comments. This replaces the Memos of Club Visit that are sent to RI towards the end of the governor’s year.</a:t>
            </a:r>
            <a:br>
              <a:rPr lang="en-US" baseline="0" dirty="0" smtClean="0"/>
            </a:br>
            <a:r>
              <a:rPr lang="en-US" baseline="0" dirty="0" smtClean="0"/>
              <a:t/>
            </a:r>
            <a:br>
              <a:rPr lang="en-US" baseline="0" dirty="0" smtClean="0"/>
            </a:br>
            <a:r>
              <a:rPr lang="en-US" baseline="0" dirty="0" smtClean="0"/>
              <a:t>Please note: only the governor, governor-elect, and immediate past governor can view all the club ratings under each year tab. The assistant governors can only see the ratings for the clubs in their own club group for their own year.</a:t>
            </a:r>
            <a:endParaRPr lang="en-US" dirty="0"/>
          </a:p>
          <a:p>
            <a:endParaRPr lang="en-US" dirty="0" smtClean="0"/>
          </a:p>
          <a:p>
            <a:r>
              <a:rPr lang="en-US" dirty="0" smtClean="0"/>
              <a:t>The page begins with an overview of what</a:t>
            </a:r>
            <a:r>
              <a:rPr lang="en-US" baseline="0" dirty="0" smtClean="0"/>
              <a:t> constitutes a 1 to 5 star club rating, which matches the criteria from the Memo of Club Visit.</a:t>
            </a:r>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Scrolling</a:t>
            </a:r>
            <a:r>
              <a:rPr lang="en-US" baseline="0" dirty="0" smtClean="0"/>
              <a:t> down further, both the DG and AGs can rate clubs 1 to 5 stars and leave comments. Ratings can be changed at any time by both the AG and DG. The comment field can be used to explain the reason for a change in a club’s rating or provide details about a club visit.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governor can also indicate that the Governor visit was completed by checking the box for each club.</a:t>
            </a:r>
          </a:p>
          <a:p>
            <a:endParaRPr lang="en-US" baseline="0" dirty="0" smtClean="0"/>
          </a:p>
          <a:p>
            <a:r>
              <a:rPr lang="en-US" baseline="0" dirty="0" smtClean="0"/>
              <a:t>At the end of the year, when all clubs have received their final ratings, the district governor will confirm the rating. This freezes all the ratings and fulfills the governor’s duty of submitting the Memo of Club Visit to RI.</a:t>
            </a:r>
            <a:endParaRPr lang="en-US" dirty="0"/>
          </a:p>
        </p:txBody>
      </p:sp>
    </p:spTree>
    <p:extLst>
      <p:ext uri="{BB962C8B-B14F-4D97-AF65-F5344CB8AC3E}">
        <p14:creationId xmlns:p14="http://schemas.microsoft.com/office/powerpoint/2010/main" val="1184573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have time to answer any questions you may have. (CLICK)</a:t>
            </a:r>
            <a:endParaRPr lang="en-US" dirty="0"/>
          </a:p>
        </p:txBody>
      </p:sp>
    </p:spTree>
    <p:extLst>
      <p:ext uri="{BB962C8B-B14F-4D97-AF65-F5344CB8AC3E}">
        <p14:creationId xmlns:p14="http://schemas.microsoft.com/office/powerpoint/2010/main" val="1074501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800" dirty="0" smtClean="0">
                <a:latin typeface="Times New Roman" pitchFamily="18" charset="0"/>
                <a:ea typeface="MS PGothic" pitchFamily="34" charset="-128"/>
              </a:rPr>
              <a:t>(Answer any questions possible)</a:t>
            </a: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For more specific details about each goal and achievement, please refer to the Club Reference Guide. The</a:t>
            </a:r>
            <a:r>
              <a:rPr lang="en-US" sz="2800" baseline="0" dirty="0" smtClean="0">
                <a:latin typeface="Times New Roman" pitchFamily="18" charset="0"/>
                <a:ea typeface="MS PGothic" pitchFamily="34" charset="-128"/>
              </a:rPr>
              <a:t> </a:t>
            </a:r>
            <a:r>
              <a:rPr lang="en-US" sz="2800" dirty="0" smtClean="0">
                <a:latin typeface="Times New Roman" pitchFamily="18" charset="0"/>
                <a:ea typeface="MS PGothic" pitchFamily="34" charset="-128"/>
              </a:rPr>
              <a:t>District Reference Guide provides further information about the district-level features we’ve covered. These are both available</a:t>
            </a:r>
            <a:r>
              <a:rPr lang="en-US" sz="2800" baseline="0" dirty="0" smtClean="0">
                <a:latin typeface="Times New Roman" pitchFamily="18" charset="0"/>
                <a:ea typeface="MS PGothic" pitchFamily="34" charset="-128"/>
              </a:rPr>
              <a:t> in the Learn module at the </a:t>
            </a:r>
            <a:r>
              <a:rPr lang="en-US" sz="2800" baseline="0" dirty="0" err="1" smtClean="0">
                <a:latin typeface="Times New Roman" pitchFamily="18" charset="0"/>
                <a:ea typeface="MS PGothic" pitchFamily="34" charset="-128"/>
              </a:rPr>
              <a:t>MyRotary</a:t>
            </a:r>
            <a:r>
              <a:rPr lang="en-US" sz="2800" baseline="0" dirty="0" smtClean="0">
                <a:latin typeface="Times New Roman" pitchFamily="18" charset="0"/>
                <a:ea typeface="MS PGothic" pitchFamily="34" charset="-128"/>
              </a:rPr>
              <a:t> website.</a:t>
            </a:r>
            <a:endParaRPr lang="en-US" sz="2800" dirty="0" smtClean="0">
              <a:latin typeface="Times New Roman" pitchFamily="18" charset="0"/>
              <a:ea typeface="MS PGothic" pitchFamily="34" charset="-128"/>
            </a:endParaRP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Any additional questions can be directed to the</a:t>
            </a:r>
            <a:r>
              <a:rPr lang="en-US" sz="2800" baseline="0" dirty="0" smtClean="0">
                <a:latin typeface="Times New Roman" pitchFamily="18" charset="0"/>
                <a:ea typeface="MS PGothic" pitchFamily="34" charset="-128"/>
              </a:rPr>
              <a:t> Contact Center or </a:t>
            </a:r>
            <a:r>
              <a:rPr lang="en-US" sz="2800" dirty="0" smtClean="0">
                <a:latin typeface="Times New Roman" pitchFamily="18" charset="0"/>
                <a:ea typeface="MS PGothic" pitchFamily="34" charset="-128"/>
              </a:rPr>
              <a:t>your Club and District Support Representative.</a:t>
            </a:r>
          </a:p>
          <a:p>
            <a:pPr>
              <a:defRPr/>
            </a:pPr>
            <a:endParaRPr lang="en-US" sz="2800" dirty="0" smtClean="0">
              <a:latin typeface="Times New Roman" pitchFamily="18" charset="0"/>
              <a:ea typeface="MS PGothic" pitchFamily="34" charset="-128"/>
            </a:endParaRPr>
          </a:p>
          <a:p>
            <a:pPr>
              <a:defRPr/>
            </a:pPr>
            <a:r>
              <a:rPr lang="en-US" sz="2800" dirty="0" smtClean="0">
                <a:latin typeface="Times New Roman" pitchFamily="18" charset="0"/>
                <a:ea typeface="MS PGothic" pitchFamily="34" charset="-128"/>
              </a:rPr>
              <a:t>Thank you.</a:t>
            </a:r>
          </a:p>
          <a:p>
            <a:pPr>
              <a:defRPr/>
            </a:pPr>
            <a:endParaRPr lang="en-US" sz="2800" dirty="0">
              <a:latin typeface="Times New Roman" pitchFamily="18" charset="0"/>
              <a:ea typeface="MS PGothic" pitchFamily="34" charset="-128"/>
            </a:endParaRP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5052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ways</a:t>
            </a:r>
            <a:r>
              <a:rPr lang="en-US" baseline="0" dirty="0" smtClean="0"/>
              <a:t> to access Rotary Club Central from the new website. The most direct way is from the “My Rotary” page where you will see “My Club Snapshot.” (CLICK)</a:t>
            </a:r>
          </a:p>
          <a:p>
            <a:endParaRPr lang="en-US" baseline="0" dirty="0" smtClean="0"/>
          </a:p>
          <a:p>
            <a:r>
              <a:rPr lang="en-US" baseline="0" dirty="0" smtClean="0"/>
              <a:t>From here, you can see some of your club’s details (such as meeting location, website, charter date, members, etc.)</a:t>
            </a:r>
          </a:p>
          <a:p>
            <a:r>
              <a:rPr lang="en-US" baseline="0" dirty="0" smtClean="0"/>
              <a:t>You can also see a summary of how many goals your club has set and achieved in each section of Rotary Club Central. </a:t>
            </a:r>
          </a:p>
          <a:p>
            <a:r>
              <a:rPr lang="en-US" baseline="0" dirty="0" smtClean="0"/>
              <a:t>At the bottom of the club snapshot, you can click “Visit Rotary Club Central” to start viewing and editing goals. (CLICK)</a:t>
            </a:r>
            <a:br>
              <a:rPr lang="en-US" baseline="0" dirty="0" smtClean="0"/>
            </a:br>
            <a:r>
              <a:rPr lang="en-US" baseline="0" dirty="0" smtClean="0"/>
              <a:t/>
            </a:r>
            <a:br>
              <a:rPr lang="en-US" baseline="0" dirty="0" smtClean="0"/>
            </a:br>
            <a:r>
              <a:rPr lang="en-US" baseline="0" dirty="0" smtClean="0"/>
              <a:t>It can also be accessed from the “Project Lifecycle” under Take Action, or “Club and District Administration” under Manage.</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t>3</a:t>
            </a:fld>
            <a:endParaRPr lang="en-US"/>
          </a:p>
        </p:txBody>
      </p:sp>
    </p:spTree>
    <p:extLst>
      <p:ext uri="{BB962C8B-B14F-4D97-AF65-F5344CB8AC3E}">
        <p14:creationId xmlns:p14="http://schemas.microsoft.com/office/powerpoint/2010/main" val="5490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always begin</a:t>
            </a:r>
            <a:r>
              <a:rPr lang="en-US" baseline="0" dirty="0" smtClean="0"/>
              <a:t> at the Your Club tab. </a:t>
            </a:r>
          </a:p>
          <a:p>
            <a:endParaRPr lang="en-US" baseline="0" dirty="0" smtClean="0"/>
          </a:p>
          <a:p>
            <a:r>
              <a:rPr lang="en-US" baseline="0" dirty="0" smtClean="0"/>
              <a:t>(CLICK)</a:t>
            </a:r>
          </a:p>
          <a:p>
            <a:endParaRPr lang="en-US" baseline="0" dirty="0" smtClean="0"/>
          </a:p>
          <a:p>
            <a:r>
              <a:rPr lang="en-US" baseline="0" dirty="0" smtClean="0"/>
              <a:t>You can see that in addition to Your Club, there are tabs for Service and Foundation Giving</a:t>
            </a:r>
          </a:p>
          <a:p>
            <a:endParaRPr lang="en-US" dirty="0" smtClean="0"/>
          </a:p>
          <a:p>
            <a:r>
              <a:rPr lang="en-US" dirty="0" smtClean="0"/>
              <a:t>For</a:t>
            </a:r>
            <a:r>
              <a:rPr lang="en-US" baseline="0" dirty="0" smtClean="0"/>
              <a:t> Your Club, we start with the Trends section which shows your club’s membership r</a:t>
            </a:r>
            <a:r>
              <a:rPr lang="en-US" dirty="0" smtClean="0"/>
              <a:t>etention </a:t>
            </a:r>
            <a:r>
              <a:rPr lang="en-US" dirty="0"/>
              <a:t>over the last </a:t>
            </a:r>
            <a:r>
              <a:rPr lang="en-US" dirty="0" smtClean="0"/>
              <a:t>five </a:t>
            </a:r>
            <a:r>
              <a:rPr lang="en-US" dirty="0"/>
              <a:t>years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C381EF4-BB24-435C-A1EF-9669D42F0A35}" type="slidenum">
              <a:rPr lang="en-US" smtClean="0"/>
              <a:pPr>
                <a:defRPr/>
              </a:pPr>
              <a:t>4</a:t>
            </a:fld>
            <a:endParaRPr lang="en-US"/>
          </a:p>
        </p:txBody>
      </p:sp>
    </p:spTree>
    <p:extLst>
      <p:ext uri="{BB962C8B-B14F-4D97-AF65-F5344CB8AC3E}">
        <p14:creationId xmlns:p14="http://schemas.microsoft.com/office/powerpoint/2010/main" val="47830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Below that are more membership trends, starting with the membership start</a:t>
            </a:r>
            <a:r>
              <a:rPr lang="en-US" baseline="0" dirty="0" smtClean="0"/>
              <a:t> and end dates over the past 5 years, as well as gender and age trends over the last 3 years. While these aren’t goals, seeing the trends can help your club strive for a more balanced membership.</a:t>
            </a:r>
            <a:endParaRPr lang="en-US" dirty="0"/>
          </a:p>
        </p:txBody>
      </p:sp>
      <p:sp>
        <p:nvSpPr>
          <p:cNvPr id="4" name="Slide Number Placeholder 3"/>
          <p:cNvSpPr>
            <a:spLocks noGrp="1"/>
          </p:cNvSpPr>
          <p:nvPr>
            <p:ph type="sldNum" sz="quarter" idx="10"/>
          </p:nvPr>
        </p:nvSpPr>
        <p:spPr/>
        <p:txBody>
          <a:bodyPr/>
          <a:lstStyle/>
          <a:p>
            <a:fld id="{FE9C77E3-CF13-4B51-A943-38DF6B18C10A}" type="slidenum">
              <a:rPr lang="en-US" smtClean="0"/>
              <a:t>5</a:t>
            </a:fld>
            <a:endParaRPr lang="en-US"/>
          </a:p>
        </p:txBody>
      </p:sp>
    </p:spTree>
    <p:extLst>
      <p:ext uri="{BB962C8B-B14F-4D97-AF65-F5344CB8AC3E}">
        <p14:creationId xmlns:p14="http://schemas.microsoft.com/office/powerpoint/2010/main" val="205302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scroll down further, clubs can set</a:t>
            </a:r>
            <a:r>
              <a:rPr lang="en-US" baseline="0" dirty="0" smtClean="0"/>
              <a:t> four main goals in this section: </a:t>
            </a:r>
          </a:p>
          <a:p>
            <a:endParaRPr lang="en-US" baseline="0" dirty="0" smtClean="0"/>
          </a:p>
          <a:p>
            <a:r>
              <a:rPr lang="en-US" baseline="0" dirty="0" smtClean="0"/>
              <a:t>(CLICK) </a:t>
            </a:r>
            <a:br>
              <a:rPr lang="en-US" baseline="0" dirty="0" smtClean="0"/>
            </a:br>
            <a:r>
              <a:rPr lang="en-US" baseline="0" dirty="0" smtClean="0"/>
              <a:t>-</a:t>
            </a:r>
            <a:r>
              <a:rPr lang="en-US" dirty="0" smtClean="0"/>
              <a:t>Membership Retention</a:t>
            </a:r>
            <a:br>
              <a:rPr lang="en-US" dirty="0" smtClean="0"/>
            </a:br>
            <a:r>
              <a:rPr lang="en-US" dirty="0" smtClean="0"/>
              <a:t>-Rotarian Engagement</a:t>
            </a:r>
          </a:p>
          <a:p>
            <a:r>
              <a:rPr lang="en-US" dirty="0" smtClean="0"/>
              <a:t>-Club Communication</a:t>
            </a:r>
          </a:p>
          <a:p>
            <a:r>
              <a:rPr lang="en-US" dirty="0" smtClean="0"/>
              <a:t>-and Public Relations. </a:t>
            </a:r>
            <a:br>
              <a:rPr lang="en-US" dirty="0" smtClean="0"/>
            </a:br>
            <a:r>
              <a:rPr lang="en-US" dirty="0" smtClean="0"/>
              <a:t/>
            </a:r>
            <a:br>
              <a:rPr lang="en-US" dirty="0" smtClean="0"/>
            </a:br>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6</a:t>
            </a:fld>
            <a:endParaRPr lang="en-US"/>
          </a:p>
        </p:txBody>
      </p:sp>
    </p:spTree>
    <p:extLst>
      <p:ext uri="{BB962C8B-B14F-4D97-AF65-F5344CB8AC3E}">
        <p14:creationId xmlns:p14="http://schemas.microsoft.com/office/powerpoint/2010/main" val="382714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t</a:t>
            </a:r>
            <a:r>
              <a:rPr lang="en-US" baseline="0" dirty="0" smtClean="0"/>
              <a:t>he Service tab, you’re presented with a trend graph displaying a breakdown of the impact achieved from your club’s service projects and activities over the last three years. The four impact measures are number of volunteers, total volunteer hours, cash donations, and in-kind donations.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7</a:t>
            </a:fld>
            <a:endParaRPr lang="en-US"/>
          </a:p>
        </p:txBody>
      </p:sp>
    </p:spTree>
    <p:extLst>
      <p:ext uri="{BB962C8B-B14F-4D97-AF65-F5344CB8AC3E}">
        <p14:creationId xmlns:p14="http://schemas.microsoft.com/office/powerpoint/2010/main" val="1995006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Scrolling down, there are three main goals here, which are;</a:t>
            </a:r>
          </a:p>
          <a:p>
            <a:r>
              <a:rPr lang="en-US" baseline="0" dirty="0" smtClean="0"/>
              <a:t>(CLICK)</a:t>
            </a:r>
          </a:p>
          <a:p>
            <a:endParaRPr lang="en-US" baseline="0" dirty="0" smtClean="0"/>
          </a:p>
          <a:p>
            <a:r>
              <a:rPr lang="en-US" baseline="0" dirty="0" smtClean="0"/>
              <a:t>-Service Projects and Activities (which can be imported from or shared with Rotary Showcase)</a:t>
            </a:r>
          </a:p>
          <a:p>
            <a:r>
              <a:rPr lang="en-US" dirty="0" smtClean="0"/>
              <a:t>-New Generations</a:t>
            </a:r>
            <a:r>
              <a:rPr lang="en-US" baseline="0" dirty="0" smtClean="0"/>
              <a:t> Clubs (which includes sponsoring </a:t>
            </a:r>
            <a:r>
              <a:rPr lang="en-US" baseline="0" dirty="0" err="1" smtClean="0"/>
              <a:t>Rotaract</a:t>
            </a:r>
            <a:r>
              <a:rPr lang="en-US" baseline="0" dirty="0" smtClean="0"/>
              <a:t> and Interact clubs), </a:t>
            </a:r>
          </a:p>
          <a:p>
            <a:r>
              <a:rPr lang="en-US" baseline="0" dirty="0" smtClean="0"/>
              <a:t>-and New Generations Participants (which covers Youth Exchange and RYLA).</a:t>
            </a:r>
          </a:p>
          <a:p>
            <a:endParaRPr lang="en-US" baseline="0" dirty="0" smtClean="0"/>
          </a:p>
          <a:p>
            <a:pPr defTabSz="897301"/>
            <a:r>
              <a:rPr lang="en-US" dirty="0" smtClean="0"/>
              <a:t>(speaker may wish to give examples for each major goal)</a:t>
            </a:r>
          </a:p>
          <a:p>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8</a:t>
            </a:fld>
            <a:endParaRPr lang="en-US"/>
          </a:p>
        </p:txBody>
      </p:sp>
    </p:spTree>
    <p:extLst>
      <p:ext uri="{BB962C8B-B14F-4D97-AF65-F5344CB8AC3E}">
        <p14:creationId xmlns:p14="http://schemas.microsoft.com/office/powerpoint/2010/main" val="199500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 on the Foundation Giving</a:t>
            </a:r>
            <a:r>
              <a:rPr lang="en-US" baseline="0" dirty="0" smtClean="0"/>
              <a:t> tab, this trend graph s</a:t>
            </a:r>
            <a:r>
              <a:rPr lang="en-US" dirty="0" smtClean="0"/>
              <a:t>hows</a:t>
            </a:r>
            <a:r>
              <a:rPr lang="en-US" baseline="0" dirty="0" smtClean="0"/>
              <a:t> your club’s Annual Fund goals and giving over the last 5 years. </a:t>
            </a:r>
          </a:p>
          <a:p>
            <a:endParaRPr lang="en-US" baseline="0" dirty="0" smtClean="0"/>
          </a:p>
          <a:p>
            <a:r>
              <a:rPr lang="en-US" baseline="0" dirty="0" smtClean="0"/>
              <a:t>On all three tabs, you can view each trend graph in table form under each respective graph. These tables can be expanded out to show the numerical values for the last 5 years.</a:t>
            </a:r>
            <a:endParaRPr lang="en-US" dirty="0"/>
          </a:p>
        </p:txBody>
      </p:sp>
      <p:sp>
        <p:nvSpPr>
          <p:cNvPr id="4" name="Slide Number Placeholder 3"/>
          <p:cNvSpPr>
            <a:spLocks noGrp="1"/>
          </p:cNvSpPr>
          <p:nvPr>
            <p:ph type="sldNum" sz="quarter" idx="10"/>
          </p:nvPr>
        </p:nvSpPr>
        <p:spPr/>
        <p:txBody>
          <a:bodyPr/>
          <a:lstStyle/>
          <a:p>
            <a:fld id="{1A6779E3-77AA-43D1-AE3E-9CD46D23C01B}" type="slidenum">
              <a:rPr lang="en-US" smtClean="0"/>
              <a:t>9</a:t>
            </a:fld>
            <a:endParaRPr lang="en-US"/>
          </a:p>
        </p:txBody>
      </p:sp>
    </p:spTree>
    <p:extLst>
      <p:ext uri="{BB962C8B-B14F-4D97-AF65-F5344CB8AC3E}">
        <p14:creationId xmlns:p14="http://schemas.microsoft.com/office/powerpoint/2010/main" val="428077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16-Sep-2013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333897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16-Sep-2013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40470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16-Sep-2013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3912077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C9D689-1F65-4F9A-B3FF-B99B57FC02CA}" type="datetime1">
              <a:rPr lang="en-US">
                <a:solidFill>
                  <a:srgbClr val="000000"/>
                </a:solidFill>
              </a:rPr>
              <a:pPr>
                <a:defRPr/>
              </a:pPr>
              <a:t>16-Sep-2013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44518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1FDFFD16-8FFB-472B-BF6C-0F240E3277BD}" type="datetime1">
              <a:rPr lang="en-US">
                <a:solidFill>
                  <a:srgbClr val="000000"/>
                </a:solidFill>
              </a:rPr>
              <a:pPr>
                <a:defRPr/>
              </a:pPr>
              <a:t>16-Sep-2013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5935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11EC939-C0CA-4A54-B8D2-A152B68CC0BC}" type="datetime1">
              <a:rPr lang="en-US">
                <a:solidFill>
                  <a:srgbClr val="000000"/>
                </a:solidFill>
              </a:rPr>
              <a:pPr>
                <a:defRPr/>
              </a:pPr>
              <a:t>16-Sep-2013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615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875" y="1084263"/>
            <a:ext cx="4360863"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B21000DB-4D72-44E0-8173-2B175FC4E6CD}" type="datetime1">
              <a:rPr lang="en-US">
                <a:solidFill>
                  <a:srgbClr val="000000"/>
                </a:solidFill>
              </a:rPr>
              <a:pPr>
                <a:defRPr/>
              </a:pPr>
              <a:t>16-Sep-2013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82730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AB6B28F8-CE64-49CE-A88A-28A00B108AD4}" type="datetime1">
              <a:rPr lang="en-US">
                <a:solidFill>
                  <a:srgbClr val="000000"/>
                </a:solidFill>
              </a:rPr>
              <a:pPr>
                <a:defRPr/>
              </a:pPr>
              <a:t>16-Sep-2013</a:t>
            </a:fld>
            <a:endParaRPr lang="en-US">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1351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07733247-F9A6-4185-9757-41990CFAFF72}" type="datetime1">
              <a:rPr lang="en-US">
                <a:solidFill>
                  <a:srgbClr val="000000"/>
                </a:solidFill>
              </a:rPr>
              <a:pPr>
                <a:defRPr/>
              </a:pPr>
              <a:t>16-Sep-2013</a:t>
            </a:fld>
            <a:endParaRPr lang="en-US">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26220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DFDCCC34-2B85-453D-BF25-CC84916DF432}" type="datetime1">
              <a:rPr lang="en-US">
                <a:solidFill>
                  <a:srgbClr val="000000"/>
                </a:solidFill>
              </a:rPr>
              <a:pPr>
                <a:defRPr/>
              </a:pPr>
              <a:t>16-Sep-2013</a:t>
            </a:fld>
            <a:endParaRPr lang="en-US">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2132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8B13BCCE-4D9A-44A5-B4AC-70ED04637F60}" type="datetime1">
              <a:rPr lang="en-US">
                <a:solidFill>
                  <a:srgbClr val="000000"/>
                </a:solidFill>
              </a:rPr>
              <a:pPr>
                <a:defRPr/>
              </a:pPr>
              <a:t>16-Sep-2013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770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616DD-B007-4FC5-877A-CAE37F7D6E84}" type="datetimeFigureOut">
              <a:rPr lang="en-US" smtClean="0"/>
              <a:t>16-Sep-2013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227074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5780528F-5B02-49D8-AE41-3A79B39487A5}" type="datetime1">
              <a:rPr lang="en-US">
                <a:solidFill>
                  <a:srgbClr val="000000"/>
                </a:solidFill>
              </a:rPr>
              <a:pPr>
                <a:defRPr/>
              </a:pPr>
              <a:t>16-Sep-2013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41819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A946802-66FF-41F5-82A8-BFBCBDE7F79B}" type="datetime1">
              <a:rPr lang="en-US">
                <a:solidFill>
                  <a:srgbClr val="000000"/>
                </a:solidFill>
              </a:rPr>
              <a:pPr>
                <a:defRPr/>
              </a:pPr>
              <a:t>16-Sep-2013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47727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6245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875" y="0"/>
            <a:ext cx="6503988" cy="6245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F34D6FE4-FB9D-40F9-A7DB-F068880A7873}" type="datetime1">
              <a:rPr lang="en-US">
                <a:solidFill>
                  <a:srgbClr val="000000"/>
                </a:solidFill>
              </a:rPr>
              <a:pPr>
                <a:defRPr/>
              </a:pPr>
              <a:t>16-Sep-2013</a:t>
            </a:fld>
            <a:endParaRPr lang="en-US">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1482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5" y="0"/>
            <a:ext cx="8229600" cy="969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9875" y="1084263"/>
            <a:ext cx="4360863"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084263"/>
            <a:ext cx="4360862" cy="5160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1F8046E1-389E-4216-97CE-638D3CCE6D6C}" type="datetime1">
              <a:rPr lang="en-US">
                <a:solidFill>
                  <a:srgbClr val="000000"/>
                </a:solidFill>
              </a:rPr>
              <a:pPr>
                <a:defRPr/>
              </a:pPr>
              <a:t>16-Sep-2013</a:t>
            </a:fld>
            <a:endParaRPr lang="en-US">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045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30414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5561919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89208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7913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06522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1242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6616DD-B007-4FC5-877A-CAE37F7D6E84}" type="datetimeFigureOut">
              <a:rPr lang="en-US" smtClean="0"/>
              <a:t>16-Sep-2013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160097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616DD-B007-4FC5-877A-CAE37F7D6E84}" type="datetimeFigureOut">
              <a:rPr lang="en-US" smtClean="0"/>
              <a:t>16-Sep-2013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210200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616DD-B007-4FC5-877A-CAE37F7D6E84}" type="datetimeFigureOut">
              <a:rPr lang="en-US" smtClean="0"/>
              <a:t>16-Sep-2013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40180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616DD-B007-4FC5-877A-CAE37F7D6E84}" type="datetimeFigureOut">
              <a:rPr lang="en-US" smtClean="0"/>
              <a:t>16-Sep-2013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400973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616DD-B007-4FC5-877A-CAE37F7D6E84}" type="datetimeFigureOut">
              <a:rPr lang="en-US" smtClean="0"/>
              <a:t>16-Sep-2013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216688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t>16-Sep-2013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84976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6616DD-B007-4FC5-877A-CAE37F7D6E84}" type="datetimeFigureOut">
              <a:rPr lang="en-US" smtClean="0"/>
              <a:t>16-Sep-2013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31E69-9C5D-448F-993A-8B801886229D}" type="slidenum">
              <a:rPr lang="en-US" smtClean="0"/>
              <a:t>‹#›</a:t>
            </a:fld>
            <a:endParaRPr lang="en-US"/>
          </a:p>
        </p:txBody>
      </p:sp>
    </p:spTree>
    <p:extLst>
      <p:ext uri="{BB962C8B-B14F-4D97-AF65-F5344CB8AC3E}">
        <p14:creationId xmlns:p14="http://schemas.microsoft.com/office/powerpoint/2010/main" val="65468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616DD-B007-4FC5-877A-CAE37F7D6E84}" type="datetimeFigureOut">
              <a:rPr lang="en-US" smtClean="0"/>
              <a:t>16-Sep-2013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31E69-9C5D-448F-993A-8B801886229D}" type="slidenum">
              <a:rPr lang="en-US" smtClean="0"/>
              <a:t>‹#›</a:t>
            </a:fld>
            <a:endParaRPr lang="en-US"/>
          </a:p>
        </p:txBody>
      </p:sp>
    </p:spTree>
    <p:extLst>
      <p:ext uri="{BB962C8B-B14F-4D97-AF65-F5344CB8AC3E}">
        <p14:creationId xmlns:p14="http://schemas.microsoft.com/office/powerpoint/2010/main" val="870906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6" name="Rectangle 6"/>
          <p:cNvSpPr>
            <a:spLocks noGrp="1" noChangeArrowheads="1"/>
          </p:cNvSpPr>
          <p:nvPr>
            <p:ph type="title"/>
          </p:nvPr>
        </p:nvSpPr>
        <p:spPr bwMode="auto">
          <a:xfrm>
            <a:off x="269875" y="0"/>
            <a:ext cx="82296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087" name="Rectangle 7"/>
          <p:cNvSpPr>
            <a:spLocks noGrp="1" noChangeArrowheads="1"/>
          </p:cNvSpPr>
          <p:nvPr>
            <p:ph type="body" idx="1"/>
          </p:nvPr>
        </p:nvSpPr>
        <p:spPr bwMode="auto">
          <a:xfrm>
            <a:off x="269875" y="1084263"/>
            <a:ext cx="8874125" cy="51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082"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defTabSz="457200" fontAlgn="base">
              <a:spcBef>
                <a:spcPct val="0"/>
              </a:spcBef>
              <a:spcAft>
                <a:spcPct val="0"/>
              </a:spcAft>
              <a:defRPr/>
            </a:pPr>
            <a:fld id="{D55E5D1C-B5EF-4CD9-8C69-7BA86FF91DE5}" type="datetime1">
              <a:rPr lang="en-US">
                <a:solidFill>
                  <a:srgbClr val="000000"/>
                </a:solidFill>
              </a:rPr>
              <a:pPr defTabSz="457200" fontAlgn="base">
                <a:spcBef>
                  <a:spcPct val="0"/>
                </a:spcBef>
                <a:spcAft>
                  <a:spcPct val="0"/>
                </a:spcAft>
                <a:defRPr/>
              </a:pPr>
              <a:t>16-Sep-2013</a:t>
            </a:fld>
            <a:endParaRPr lang="en-US">
              <a:solidFill>
                <a:srgbClr val="000000"/>
              </a:solidFill>
            </a:endParaRPr>
          </a:p>
        </p:txBody>
      </p:sp>
      <p:sp>
        <p:nvSpPr>
          <p:cNvPr id="174083"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defTabSz="457200" fontAlgn="base">
              <a:spcBef>
                <a:spcPct val="0"/>
              </a:spcBef>
              <a:spcAft>
                <a:spcPct val="0"/>
              </a:spcAft>
              <a:defRPr/>
            </a:pPr>
            <a:endParaRPr lang="en-US">
              <a:solidFill>
                <a:srgbClr val="000000"/>
              </a:solidFill>
            </a:endParaRPr>
          </a:p>
        </p:txBody>
      </p:sp>
      <p:pic>
        <p:nvPicPr>
          <p:cNvPr id="1031" name="Picture 1"/>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42200" y="6451600"/>
            <a:ext cx="15446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4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a:solidFill>
            <a:schemeClr val="bg1"/>
          </a:solidFill>
          <a:latin typeface="+mj-lt"/>
          <a:ea typeface="MS PGothic" pitchFamily="34" charset="-128"/>
          <a:cs typeface="+mj-cs"/>
        </a:defRPr>
      </a:lvl1pPr>
      <a:lvl2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4000">
          <a:solidFill>
            <a:schemeClr val="bg1"/>
          </a:solidFill>
          <a:latin typeface="Arial" charset="0"/>
          <a:ea typeface="MS PGothic" pitchFamily="34" charset="-128"/>
          <a:cs typeface="Arial" charset="0"/>
        </a:defRPr>
      </a:lvl5pPr>
      <a:lvl6pPr marL="457200" algn="l" rtl="0" fontAlgn="base">
        <a:spcBef>
          <a:spcPct val="0"/>
        </a:spcBef>
        <a:spcAft>
          <a:spcPct val="0"/>
        </a:spcAft>
        <a:defRPr sz="4000">
          <a:solidFill>
            <a:schemeClr val="bg1"/>
          </a:solidFill>
          <a:latin typeface="Arial" charset="0"/>
          <a:ea typeface="ＭＳ Ｐゴシック" charset="0"/>
          <a:cs typeface="Arial" charset="0"/>
        </a:defRPr>
      </a:lvl6pPr>
      <a:lvl7pPr marL="914400" algn="l" rtl="0" fontAlgn="base">
        <a:spcBef>
          <a:spcPct val="0"/>
        </a:spcBef>
        <a:spcAft>
          <a:spcPct val="0"/>
        </a:spcAft>
        <a:defRPr sz="4000">
          <a:solidFill>
            <a:schemeClr val="bg1"/>
          </a:solidFill>
          <a:latin typeface="Arial" charset="0"/>
          <a:ea typeface="ＭＳ Ｐゴシック" charset="0"/>
          <a:cs typeface="Arial" charset="0"/>
        </a:defRPr>
      </a:lvl7pPr>
      <a:lvl8pPr marL="1371600" algn="l" rtl="0" fontAlgn="base">
        <a:spcBef>
          <a:spcPct val="0"/>
        </a:spcBef>
        <a:spcAft>
          <a:spcPct val="0"/>
        </a:spcAft>
        <a:defRPr sz="4000">
          <a:solidFill>
            <a:schemeClr val="bg1"/>
          </a:solidFill>
          <a:latin typeface="Arial" charset="0"/>
          <a:ea typeface="ＭＳ Ｐゴシック" charset="0"/>
          <a:cs typeface="Arial" charset="0"/>
        </a:defRPr>
      </a:lvl8pPr>
      <a:lvl9pPr marL="1828800" algn="l" rtl="0" fontAlgn="base">
        <a:spcBef>
          <a:spcPct val="0"/>
        </a:spcBef>
        <a:spcAft>
          <a:spcPct val="0"/>
        </a:spcAft>
        <a:defRPr sz="4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499"/>
          </a:xfrm>
          <a:prstGeom prst="rect">
            <a:avLst/>
          </a:prstGeom>
          <a:noFill/>
        </p:spPr>
        <p:txBody>
          <a:bodyPr wrap="square" lIns="0" tIns="0" rIns="0" bIns="0" rtlCol="0">
            <a:spAutoFit/>
          </a:bodyPr>
          <a:lstStyle/>
          <a:p>
            <a:pPr algn="r" eaLnBrk="0" fontAlgn="base" hangingPunct="0">
              <a:spcBef>
                <a:spcPct val="0"/>
              </a:spcBef>
              <a:spcAft>
                <a:spcPct val="0"/>
              </a:spcAft>
            </a:pPr>
            <a:r>
              <a:rPr lang="en-US" sz="900" dirty="0" smtClean="0">
                <a:solidFill>
                  <a:srgbClr val="BCBDC0"/>
                </a:solidFill>
                <a:latin typeface="Arial Narrow"/>
                <a:cs typeface="Arial Narrow"/>
              </a:rPr>
              <a:t>TITLE |  </a:t>
            </a:r>
            <a:fld id="{CF1A8821-C998-834A-B51E-54D54792926D}" type="slidenum">
              <a:rPr lang="en-US" sz="900" spc="300" smtClean="0">
                <a:solidFill>
                  <a:srgbClr val="BCBDC0"/>
                </a:solidFill>
                <a:latin typeface="Arial Narrow"/>
                <a:ea typeface="ヒラギノ角ゴ Pro W3" charset="0"/>
                <a:cs typeface="Arial Narrow"/>
              </a:rPr>
              <a:pPr algn="r" eaLnBrk="0" fontAlgn="base" hangingPunct="0">
                <a:spcBef>
                  <a:spcPct val="0"/>
                </a:spcBef>
                <a:spcAft>
                  <a:spcPct val="0"/>
                </a:spcAft>
              </a:pPr>
              <a:t>‹#›</a:t>
            </a:fld>
            <a:r>
              <a:rPr lang="en-US" sz="900" spc="300" dirty="0" smtClean="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24478455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9" name="Group 8"/>
          <p:cNvGrpSpPr/>
          <p:nvPr/>
        </p:nvGrpSpPr>
        <p:grpSpPr>
          <a:xfrm>
            <a:off x="2568503" y="2918336"/>
            <a:ext cx="4763911" cy="522465"/>
            <a:chOff x="1915400" y="2918336"/>
            <a:chExt cx="4763911" cy="522465"/>
          </a:xfrm>
        </p:grpSpPr>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2918336"/>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86333" y="2982025"/>
              <a:ext cx="3348994" cy="369332"/>
            </a:xfrm>
            <a:prstGeom prst="rect">
              <a:avLst/>
            </a:prstGeom>
            <a:noFill/>
          </p:spPr>
          <p:txBody>
            <a:bodyPr wrap="none" rtlCol="0">
              <a:spAutoFit/>
            </a:bodyPr>
            <a:lstStyle/>
            <a:p>
              <a:r>
                <a:rPr lang="en-US" b="1" dirty="0" smtClean="0">
                  <a:solidFill>
                    <a:schemeClr val="bg1"/>
                  </a:solidFill>
                  <a:latin typeface="Arial Narrow" pitchFamily="34" charset="0"/>
                </a:rPr>
                <a:t>Introduction to Rotary Club Central</a:t>
              </a:r>
              <a:endParaRPr lang="en-US" b="1" dirty="0">
                <a:solidFill>
                  <a:schemeClr val="bg1"/>
                </a:solidFill>
                <a:latin typeface="Arial Narrow" pitchFamily="34" charset="0"/>
              </a:endParaRPr>
            </a:p>
          </p:txBody>
        </p:sp>
      </p:gr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grpSp>
      <p:grpSp>
        <p:nvGrpSpPr>
          <p:cNvPr id="12" name="Group 11"/>
          <p:cNvGrpSpPr/>
          <p:nvPr/>
        </p:nvGrpSpPr>
        <p:grpSpPr>
          <a:xfrm>
            <a:off x="2591246" y="4658557"/>
            <a:ext cx="4732757" cy="522465"/>
            <a:chOff x="1938143" y="4658557"/>
            <a:chExt cx="4732757" cy="522465"/>
          </a:xfrm>
        </p:grpSpPr>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143" y="4658557"/>
              <a:ext cx="4732757"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209076" y="4722246"/>
              <a:ext cx="2165978" cy="369332"/>
            </a:xfrm>
            <a:prstGeom prst="rect">
              <a:avLst/>
            </a:prstGeom>
            <a:noFill/>
          </p:spPr>
          <p:txBody>
            <a:bodyPr wrap="none" rtlCol="0">
              <a:spAutoFit/>
            </a:bodyPr>
            <a:lstStyle/>
            <a:p>
              <a:r>
                <a:rPr lang="en-US" b="1" dirty="0" smtClean="0">
                  <a:solidFill>
                    <a:schemeClr val="bg1"/>
                  </a:solidFill>
                  <a:latin typeface="Arial Narrow" pitchFamily="34" charset="0"/>
                </a:rPr>
                <a:t>District-level Features</a:t>
              </a:r>
              <a:endParaRPr lang="en-US" b="1" dirty="0">
                <a:solidFill>
                  <a:schemeClr val="bg1"/>
                </a:solidFill>
                <a:latin typeface="Arial Narrow" pitchFamily="34" charset="0"/>
              </a:endParaRPr>
            </a:p>
          </p:txBody>
        </p:sp>
      </p:grpSp>
      <p:grpSp>
        <p:nvGrpSpPr>
          <p:cNvPr id="2" name="Group 1"/>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grpSp>
    </p:spTree>
    <p:extLst>
      <p:ext uri="{BB962C8B-B14F-4D97-AF65-F5344CB8AC3E}">
        <p14:creationId xmlns:p14="http://schemas.microsoft.com/office/powerpoint/2010/main" val="5698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
                                        </p:tgtEl>
                                      </p:cBhvr>
                                    </p:animEffect>
                                    <p:animScale>
                                      <p:cBhvr>
                                        <p:cTn id="22"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grpSp>
        <p:nvGrpSpPr>
          <p:cNvPr id="6" name="Group 5"/>
          <p:cNvGrpSpPr/>
          <p:nvPr/>
        </p:nvGrpSpPr>
        <p:grpSpPr>
          <a:xfrm>
            <a:off x="360368" y="2981668"/>
            <a:ext cx="4941465" cy="2271597"/>
            <a:chOff x="1012073" y="2951922"/>
            <a:chExt cx="4941465" cy="2271597"/>
          </a:xfrm>
        </p:grpSpPr>
        <p:sp>
          <p:nvSpPr>
            <p:cNvPr id="7" name="TextBox 6"/>
            <p:cNvSpPr txBox="1"/>
            <p:nvPr/>
          </p:nvSpPr>
          <p:spPr>
            <a:xfrm>
              <a:off x="1012073" y="3469193"/>
              <a:ext cx="4941465" cy="1754326"/>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400" dirty="0" smtClean="0">
                  <a:latin typeface="Arial Narrow" pitchFamily="34" charset="0"/>
                </a:rPr>
                <a:t>Annual Fund</a:t>
              </a:r>
              <a:r>
                <a:rPr lang="en-US" sz="2400" dirty="0">
                  <a:latin typeface="Arial Narrow" pitchFamily="34" charset="0"/>
                </a:rPr>
                <a:t/>
              </a:r>
              <a:br>
                <a:rPr lang="en-US" sz="2400" dirty="0">
                  <a:latin typeface="Arial Narrow" pitchFamily="34" charset="0"/>
                </a:rPr>
              </a:br>
              <a:r>
                <a:rPr lang="en-US" sz="2400" dirty="0" smtClean="0">
                  <a:latin typeface="Arial Narrow" pitchFamily="34" charset="0"/>
                </a:rPr>
                <a:t>Polio Plus</a:t>
              </a:r>
              <a:br>
                <a:rPr lang="en-US" sz="2400" dirty="0" smtClean="0">
                  <a:latin typeface="Arial Narrow" pitchFamily="34" charset="0"/>
                </a:rPr>
              </a:br>
              <a:r>
                <a:rPr lang="en-US" sz="2400" dirty="0" smtClean="0">
                  <a:latin typeface="Arial Narrow" pitchFamily="34" charset="0"/>
                </a:rPr>
                <a:t>Major Gifts and Benefactors</a:t>
              </a:r>
              <a:endParaRPr lang="en-US" sz="2400" dirty="0">
                <a:latin typeface="Arial Narrow" pitchFamily="34" charset="0"/>
              </a:endParaRPr>
            </a:p>
          </p:txBody>
        </p:sp>
        <p:sp>
          <p:nvSpPr>
            <p:cNvPr id="8" name="Rectangle 7"/>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Foundation</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val="2708181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2783393" y="0"/>
            <a:chExt cx="9144000" cy="685800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517"/>
            <a:stretch/>
          </p:blipFill>
          <p:spPr bwMode="auto">
            <a:xfrm>
              <a:off x="278339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3669853" y="134683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7" name="Rectangle 6"/>
          <p:cNvSpPr/>
          <p:nvPr/>
        </p:nvSpPr>
        <p:spPr bwMode="auto">
          <a:xfrm>
            <a:off x="825500" y="39950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55212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7" t="-1" r="4666" b="113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101725" y="1268095"/>
            <a:ext cx="1500693" cy="279400"/>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12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12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5" name="Rectangle 4"/>
          <p:cNvSpPr/>
          <p:nvPr/>
        </p:nvSpPr>
        <p:spPr bwMode="auto">
          <a:xfrm>
            <a:off x="1041400" y="40077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42945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9" y="0"/>
            <a:ext cx="7815262" cy="67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901700" y="816429"/>
            <a:ext cx="1204686" cy="840014"/>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3096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348994"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Introduction to Rotary Club Central</a:t>
            </a:r>
            <a:endParaRPr lang="en-US" b="1" dirty="0">
              <a:solidFill>
                <a:schemeClr val="bg1"/>
              </a:solidFill>
              <a:latin typeface="Arial Narrow" pitchFamily="34" charset="0"/>
            </a:endParaRPr>
          </a:p>
        </p:txBody>
      </p:sp>
      <p:grpSp>
        <p:nvGrpSpPr>
          <p:cNvPr id="10" name="Group 9"/>
          <p:cNvGrpSpPr/>
          <p:nvPr/>
        </p:nvGrpSpPr>
        <p:grpSpPr>
          <a:xfrm>
            <a:off x="2568503" y="3815014"/>
            <a:ext cx="4763911" cy="522465"/>
            <a:chOff x="1915400" y="3815014"/>
            <a:chExt cx="4763911" cy="522465"/>
          </a:xfrm>
        </p:grpSpPr>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400"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86333"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grpSp>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246" y="4658557"/>
            <a:ext cx="4732757"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2581313" y="4645679"/>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8" name="TextBox 17"/>
          <p:cNvSpPr txBox="1"/>
          <p:nvPr/>
        </p:nvSpPr>
        <p:spPr>
          <a:xfrm>
            <a:off x="2862179" y="4722246"/>
            <a:ext cx="2165978"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District-level Features</a:t>
            </a:r>
            <a:endParaRPr lang="en-US" b="1" dirty="0">
              <a:solidFill>
                <a:schemeClr val="bg1"/>
              </a:solidFill>
              <a:latin typeface="Arial Narrow" pitchFamily="34" charset="0"/>
            </a:endParaRPr>
          </a:p>
        </p:txBody>
      </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spTree>
    <p:extLst>
      <p:ext uri="{BB962C8B-B14F-4D97-AF65-F5344CB8AC3E}">
        <p14:creationId xmlns:p14="http://schemas.microsoft.com/office/powerpoint/2010/main" val="98815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44618"/>
            <a:ext cx="73818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15900" y="2523088"/>
            <a:ext cx="3835400" cy="40005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CLUB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President</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Secretary</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Treasurer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Foundation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Membership Chair</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sp>
        <p:nvSpPr>
          <p:cNvPr id="5" name="Rectangle 4"/>
          <p:cNvSpPr/>
          <p:nvPr/>
        </p:nvSpPr>
        <p:spPr bwMode="auto">
          <a:xfrm>
            <a:off x="4368800" y="2510388"/>
            <a:ext cx="4203700" cy="4013200"/>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1"/>
                </a:solidFill>
                <a:effectLst/>
                <a:latin typeface="Arial" charset="0"/>
                <a:ea typeface="ヒラギノ角ゴ Pro W3" pitchFamily="16" charset="-128"/>
              </a:rPr>
              <a:t>DISTRICT LEVEL</a:t>
            </a:r>
            <a:r>
              <a:rPr kumimoji="0" lang="en-US" sz="2400" b="0" i="0" u="none" strike="noStrike" cap="none" normalizeH="0" baseline="0" dirty="0" smtClean="0">
                <a:ln>
                  <a:noFill/>
                </a:ln>
                <a:solidFill>
                  <a:schemeClr val="bg1"/>
                </a:solidFill>
                <a:effectLst/>
                <a:latin typeface="Arial" charset="0"/>
                <a:ea typeface="ヒラギノ角ゴ Pro W3" pitchFamily="16" charset="-128"/>
              </a:rPr>
              <a:t/>
            </a:r>
            <a:br>
              <a:rPr kumimoji="0" lang="en-US" sz="2400" b="0" i="0" u="none" strike="noStrike" cap="none" normalizeH="0" baseline="0" dirty="0" smtClean="0">
                <a:ln>
                  <a:noFill/>
                </a:ln>
                <a:solidFill>
                  <a:schemeClr val="bg1"/>
                </a:solidFill>
                <a:effectLst/>
                <a:latin typeface="Arial" charset="0"/>
                <a:ea typeface="ヒラギノ角ゴ Pro W3" pitchFamily="16" charset="-128"/>
              </a:rPr>
            </a:br>
            <a:endParaRPr kumimoji="0" lang="en-US" sz="2400" b="0" i="0" u="none" strike="noStrike" cap="none" normalizeH="0" baseline="0" dirty="0" smtClean="0">
              <a:ln>
                <a:noFill/>
              </a:ln>
              <a:solidFill>
                <a:schemeClr val="bg1"/>
              </a:solidFill>
              <a:effectLst/>
              <a:latin typeface="Arial" charset="0"/>
              <a:ea typeface="ヒラギノ角ゴ Pro W3"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District Governor</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*Assistant Governors</a:t>
            </a:r>
            <a:br>
              <a:rPr lang="en-US" sz="2800" b="1" dirty="0" smtClean="0">
                <a:solidFill>
                  <a:schemeClr val="bg1"/>
                </a:solidFill>
                <a:latin typeface="Arial" charset="0"/>
                <a:ea typeface="ヒラギノ角ゴ Pro W3" pitchFamily="16" charset="-128"/>
              </a:rPr>
            </a:br>
            <a:r>
              <a:rPr lang="en-US" sz="2800" b="1" dirty="0" smtClean="0">
                <a:solidFill>
                  <a:schemeClr val="bg1"/>
                </a:solidFill>
                <a:latin typeface="Arial" charset="0"/>
                <a:ea typeface="ヒラギノ角ゴ Pro W3" pitchFamily="16" charset="-128"/>
              </a:rPr>
              <a:t>Committee Chairs</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ea typeface="ヒラギノ角ゴ Pro W3" pitchFamily="16" charset="-128"/>
              </a:rPr>
              <a:t>Executive Secretary</a:t>
            </a:r>
          </a:p>
          <a:p>
            <a:pPr marL="0" marR="0" indent="0" algn="ctr" defTabSz="914400" rtl="0" eaLnBrk="0" fontAlgn="base" latinLnBrk="0" hangingPunct="0">
              <a:lnSpc>
                <a:spcPct val="100000"/>
              </a:lnSpc>
              <a:spcBef>
                <a:spcPct val="0"/>
              </a:spcBef>
              <a:spcAft>
                <a:spcPct val="0"/>
              </a:spcAft>
              <a:buClrTx/>
              <a:buSzTx/>
              <a:buFontTx/>
              <a:buNone/>
              <a:tabLst/>
            </a:pPr>
            <a:endParaRPr lang="en-US" sz="2400" dirty="0">
              <a:latin typeface="Arial" charset="0"/>
              <a:ea typeface="ヒラギノ角ゴ Pro W3" pitchFamily="16" charset="-128"/>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6" name="Rectangle 5"/>
          <p:cNvSpPr/>
          <p:nvPr/>
        </p:nvSpPr>
        <p:spPr bwMode="auto">
          <a:xfrm>
            <a:off x="0" y="287815"/>
            <a:ext cx="9144000" cy="980915"/>
          </a:xfrm>
          <a:prstGeom prst="rect">
            <a:avLst/>
          </a:prstGeom>
          <a:solidFill>
            <a:srgbClr val="00355C"/>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3" name="TextBox 2"/>
          <p:cNvSpPr txBox="1"/>
          <p:nvPr/>
        </p:nvSpPr>
        <p:spPr>
          <a:xfrm>
            <a:off x="2161681" y="349414"/>
            <a:ext cx="6982319" cy="923330"/>
          </a:xfrm>
          <a:prstGeom prst="rect">
            <a:avLst/>
          </a:prstGeom>
          <a:noFill/>
        </p:spPr>
        <p:txBody>
          <a:bodyPr wrap="square" rtlCol="0">
            <a:spAutoFit/>
          </a:bodyPr>
          <a:lstStyle/>
          <a:p>
            <a:r>
              <a:rPr lang="en-US" sz="5400" dirty="0" smtClean="0">
                <a:solidFill>
                  <a:schemeClr val="bg1"/>
                </a:solidFill>
                <a:latin typeface="Arial" pitchFamily="34" charset="0"/>
                <a:cs typeface="Arial" pitchFamily="34" charset="0"/>
              </a:rPr>
              <a:t>Who can enter goals?</a:t>
            </a:r>
            <a:endParaRPr lang="en-US" sz="5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180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fade">
                                      <p:cBhvr>
                                        <p:cTn id="2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27006" r="7353" b="27148"/>
          <a:stretch/>
        </p:blipFill>
        <p:spPr bwMode="auto">
          <a:xfrm>
            <a:off x="1706880" y="0"/>
            <a:ext cx="5491366" cy="677227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4" name="TextBox 3"/>
          <p:cNvSpPr txBox="1"/>
          <p:nvPr/>
        </p:nvSpPr>
        <p:spPr>
          <a:xfrm>
            <a:off x="3526350" y="2981668"/>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5" name="TextBox 4"/>
          <p:cNvSpPr txBox="1"/>
          <p:nvPr/>
        </p:nvSpPr>
        <p:spPr>
          <a:xfrm>
            <a:off x="5731995" y="2999173"/>
            <a:ext cx="612877" cy="184666"/>
          </a:xfrm>
          <a:prstGeom prst="rect">
            <a:avLst/>
          </a:prstGeom>
          <a:solidFill>
            <a:schemeClr val="bg1"/>
          </a:solidFill>
        </p:spPr>
        <p:txBody>
          <a:bodyPr wrap="square" rtlCol="0">
            <a:spAutoFit/>
          </a:bodyPr>
          <a:lstStyle/>
          <a:p>
            <a:r>
              <a:rPr lang="en-US" sz="600" b="1" dirty="0" smtClean="0">
                <a:latin typeface="Arial Black" pitchFamily="34" charset="0"/>
                <a:cs typeface="Arial" pitchFamily="34" charset="0"/>
              </a:rPr>
              <a:t>791 USD</a:t>
            </a:r>
            <a:endParaRPr lang="en-US" sz="600" b="1" dirty="0">
              <a:latin typeface="Arial Black" pitchFamily="34" charset="0"/>
              <a:cs typeface="Arial" pitchFamily="34" charset="0"/>
            </a:endParaRPr>
          </a:p>
        </p:txBody>
      </p:sp>
      <p:sp>
        <p:nvSpPr>
          <p:cNvPr id="9" name="Rectangle 8"/>
          <p:cNvSpPr/>
          <p:nvPr/>
        </p:nvSpPr>
        <p:spPr bwMode="auto">
          <a:xfrm>
            <a:off x="6515100" y="1275443"/>
            <a:ext cx="5207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874491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1" y="0"/>
            <a:ext cx="80142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497064" y="4081015"/>
            <a:ext cx="599930" cy="138113"/>
            <a:chOff x="7429645" y="4067174"/>
            <a:chExt cx="599930" cy="138113"/>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4067174"/>
              <a:ext cx="552450" cy="13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645" y="4074318"/>
              <a:ext cx="134839" cy="11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bwMode="auto">
          <a:xfrm>
            <a:off x="7279505" y="4004928"/>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279505" y="47062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279505" y="5386614"/>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9" name="Rectangle 8"/>
          <p:cNvSpPr/>
          <p:nvPr/>
        </p:nvSpPr>
        <p:spPr bwMode="auto">
          <a:xfrm>
            <a:off x="7279505" y="6255657"/>
            <a:ext cx="1204686"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8287957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19639"/>
            <a:ext cx="8026400" cy="68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82198" y="2588965"/>
            <a:ext cx="4428780" cy="3205908"/>
          </a:xfrm>
          <a:prstGeom prst="rect">
            <a:avLst/>
          </a:prstGeom>
          <a:solidFill>
            <a:srgbClr val="0070C0"/>
          </a:solidFill>
          <a:ln w="57150" cap="flat" cmpd="sng" algn="ctr">
            <a:solidFill>
              <a:schemeClr val="bg1">
                <a:lumMod val="85000"/>
              </a:schemeClr>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1200" b="1" i="0" u="none" strike="noStrike" cap="none" normalizeH="0" baseline="0" dirty="0" smtClean="0">
                <a:ln>
                  <a:noFill/>
                </a:ln>
                <a:solidFill>
                  <a:schemeClr val="bg1"/>
                </a:solidFill>
                <a:effectLst/>
                <a:latin typeface="Arial" charset="0"/>
                <a:ea typeface="ヒラギノ角ゴ Pro W3" pitchFamily="16" charset="-128"/>
              </a:rPr>
              <a:t/>
            </a:r>
            <a:br>
              <a:rPr kumimoji="0" lang="en-US" sz="1200" b="1" i="0" u="none" strike="noStrike" cap="none" normalizeH="0" baseline="0" dirty="0" smtClean="0">
                <a:ln>
                  <a:noFill/>
                </a:ln>
                <a:solidFill>
                  <a:schemeClr val="bg1"/>
                </a:solidFill>
                <a:effectLst/>
                <a:latin typeface="Arial" charset="0"/>
                <a:ea typeface="ヒラギノ角ゴ Pro W3" pitchFamily="16" charset="-128"/>
              </a:rPr>
            </a:br>
            <a:r>
              <a:rPr kumimoji="0" lang="en-US" sz="3600" i="0" u="none" strike="noStrike" cap="none" normalizeH="0" baseline="0" dirty="0" smtClean="0">
                <a:ln>
                  <a:noFill/>
                </a:ln>
                <a:solidFill>
                  <a:schemeClr val="bg1"/>
                </a:solidFill>
                <a:effectLst/>
                <a:latin typeface="Arial Narrow" pitchFamily="34" charset="0"/>
                <a:ea typeface="ヒラギノ角ゴ Pro W3" pitchFamily="16" charset="-128"/>
              </a:rPr>
              <a:t>Numeric</a:t>
            </a:r>
            <a:br>
              <a:rPr kumimoji="0" lang="en-US" sz="3600" i="0" u="none" strike="noStrike" cap="none" normalizeH="0" baseline="0" dirty="0" smtClean="0">
                <a:ln>
                  <a:noFill/>
                </a:ln>
                <a:solidFill>
                  <a:schemeClr val="bg1"/>
                </a:solidFill>
                <a:effectLst/>
                <a:latin typeface="Arial Narrow" pitchFamily="34" charset="0"/>
                <a:ea typeface="ヒラギノ角ゴ Pro W3" pitchFamily="16" charset="-128"/>
              </a:rPr>
            </a:br>
            <a:r>
              <a:rPr kumimoji="0" lang="en-US" sz="3600" i="0" u="none" strike="noStrike" cap="none" normalizeH="0" baseline="0" dirty="0" smtClean="0">
                <a:ln>
                  <a:noFill/>
                </a:ln>
                <a:solidFill>
                  <a:schemeClr val="bg1"/>
                </a:solidFill>
                <a:effectLst/>
                <a:latin typeface="Arial Narrow" pitchFamily="34" charset="0"/>
                <a:ea typeface="ヒラギノ角ゴ Pro W3" pitchFamily="16" charset="-128"/>
              </a:rPr>
              <a:t>Monetary</a:t>
            </a:r>
            <a:r>
              <a:rPr kumimoji="0" lang="en-US" sz="3600" i="0" u="none" strike="noStrike" cap="none" normalizeH="0" dirty="0" smtClean="0">
                <a:ln>
                  <a:noFill/>
                </a:ln>
                <a:solidFill>
                  <a:schemeClr val="bg1"/>
                </a:solidFill>
                <a:effectLst/>
                <a:latin typeface="Arial Narrow" pitchFamily="34" charset="0"/>
                <a:ea typeface="ヒラギノ角ゴ Pro W3" pitchFamily="16" charset="-128"/>
              </a:rPr>
              <a:t> (USD)</a:t>
            </a:r>
            <a:br>
              <a:rPr kumimoji="0" lang="en-US" sz="3600" i="0" u="none" strike="noStrike" cap="none" normalizeH="0" dirty="0" smtClean="0">
                <a:ln>
                  <a:noFill/>
                </a:ln>
                <a:solidFill>
                  <a:schemeClr val="bg1"/>
                </a:solidFill>
                <a:effectLst/>
                <a:latin typeface="Arial Narrow" pitchFamily="34" charset="0"/>
                <a:ea typeface="ヒラギノ角ゴ Pro W3" pitchFamily="16" charset="-128"/>
              </a:rPr>
            </a:br>
            <a:r>
              <a:rPr kumimoji="0" lang="en-US" sz="3600" i="0" u="none" strike="noStrike" cap="none" normalizeH="0" dirty="0" smtClean="0">
                <a:ln>
                  <a:noFill/>
                </a:ln>
                <a:solidFill>
                  <a:schemeClr val="bg1"/>
                </a:solidFill>
                <a:effectLst/>
                <a:latin typeface="Arial Narrow" pitchFamily="34" charset="0"/>
                <a:ea typeface="ヒラギノ角ゴ Pro W3" pitchFamily="16" charset="-128"/>
              </a:rPr>
              <a:t>Percentage %</a:t>
            </a:r>
            <a:br>
              <a:rPr kumimoji="0" lang="en-US" sz="3600" i="0" u="none" strike="noStrike" cap="none" normalizeH="0" dirty="0" smtClean="0">
                <a:ln>
                  <a:noFill/>
                </a:ln>
                <a:solidFill>
                  <a:schemeClr val="bg1"/>
                </a:solidFill>
                <a:effectLst/>
                <a:latin typeface="Arial Narrow" pitchFamily="34" charset="0"/>
                <a:ea typeface="ヒラギノ角ゴ Pro W3" pitchFamily="16" charset="-128"/>
              </a:rPr>
            </a:br>
            <a:r>
              <a:rPr kumimoji="0" lang="en-US" sz="3600" i="0" u="none" strike="noStrike" cap="none" normalizeH="0" dirty="0" smtClean="0">
                <a:ln>
                  <a:noFill/>
                </a:ln>
                <a:solidFill>
                  <a:schemeClr val="bg1"/>
                </a:solidFill>
                <a:effectLst/>
                <a:latin typeface="Arial Narrow" pitchFamily="34" charset="0"/>
                <a:ea typeface="ヒラギノ角ゴ Pro W3" pitchFamily="16" charset="-128"/>
              </a:rPr>
              <a:t>Yes / No</a:t>
            </a:r>
            <a:endParaRPr kumimoji="0" lang="en-US" sz="3600" i="0" u="none" strike="noStrike" cap="none" normalizeH="0" baseline="0" dirty="0" smtClean="0">
              <a:ln>
                <a:noFill/>
              </a:ln>
              <a:solidFill>
                <a:schemeClr val="bg1"/>
              </a:solidFill>
              <a:effectLst/>
              <a:latin typeface="Arial Narrow" pitchFamily="34" charset="0"/>
              <a:ea typeface="ヒラギノ角ゴ Pro W3" pitchFamily="16" charset="-128"/>
            </a:endParaRPr>
          </a:p>
        </p:txBody>
      </p:sp>
      <p:sp>
        <p:nvSpPr>
          <p:cNvPr id="4" name="Rectangle 3"/>
          <p:cNvSpPr/>
          <p:nvPr/>
        </p:nvSpPr>
        <p:spPr bwMode="auto">
          <a:xfrm>
            <a:off x="7645401" y="2872014"/>
            <a:ext cx="439420" cy="26742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645400" y="3537857"/>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Rectangle 5"/>
          <p:cNvSpPr/>
          <p:nvPr/>
        </p:nvSpPr>
        <p:spPr bwMode="auto">
          <a:xfrm>
            <a:off x="7645400" y="4191919"/>
            <a:ext cx="439421" cy="235301"/>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7" name="Rectangle 6"/>
          <p:cNvSpPr/>
          <p:nvPr/>
        </p:nvSpPr>
        <p:spPr bwMode="auto">
          <a:xfrm>
            <a:off x="7645400" y="4876799"/>
            <a:ext cx="439421" cy="23404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8" name="Rectangle 7"/>
          <p:cNvSpPr/>
          <p:nvPr/>
        </p:nvSpPr>
        <p:spPr bwMode="auto">
          <a:xfrm>
            <a:off x="7645400" y="5570220"/>
            <a:ext cx="439421" cy="224653"/>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309561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348994"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Introduction to Rotary Club Central</a:t>
            </a:r>
            <a:endParaRPr lang="en-US" b="1" dirty="0">
              <a:solidFill>
                <a:schemeClr val="bg1"/>
              </a:solidFill>
              <a:latin typeface="Arial Narrow"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91246" y="4658557"/>
            <a:ext cx="4732757" cy="522465"/>
            <a:chOff x="2591246" y="4658557"/>
            <a:chExt cx="4732757" cy="522465"/>
          </a:xfrm>
        </p:grpSpPr>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246" y="4658557"/>
              <a:ext cx="4732757" cy="522465"/>
            </a:xfrm>
            <a:prstGeom prst="rect">
              <a:avLst/>
            </a:prstGeom>
            <a:noFill/>
            <a:ln>
              <a:noFill/>
            </a:ln>
            <a:effectLst/>
          </p:spPr>
        </p:pic>
        <p:sp>
          <p:nvSpPr>
            <p:cNvPr id="18" name="TextBox 17"/>
            <p:cNvSpPr txBox="1"/>
            <p:nvPr/>
          </p:nvSpPr>
          <p:spPr>
            <a:xfrm>
              <a:off x="2862179" y="4722246"/>
              <a:ext cx="2165978" cy="369332"/>
            </a:xfrm>
            <a:prstGeom prst="rect">
              <a:avLst/>
            </a:prstGeom>
            <a:noFill/>
          </p:spPr>
          <p:txBody>
            <a:bodyPr wrap="none" rtlCol="0">
              <a:spAutoFit/>
            </a:bodyPr>
            <a:lstStyle/>
            <a:p>
              <a:r>
                <a:rPr lang="en-US" b="1" dirty="0" smtClean="0">
                  <a:solidFill>
                    <a:schemeClr val="bg1"/>
                  </a:solidFill>
                  <a:latin typeface="Arial Narrow" pitchFamily="34" charset="0"/>
                </a:rPr>
                <a:t>District-level Features</a:t>
              </a:r>
              <a:endParaRPr lang="en-US" b="1" dirty="0">
                <a:solidFill>
                  <a:schemeClr val="bg1"/>
                </a:solidFill>
                <a:latin typeface="Arial Narrow" pitchFamily="34" charset="0"/>
              </a:endParaRPr>
            </a:p>
          </p:txBody>
        </p:sp>
      </p:gr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2562858" y="5565580"/>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20" name="TextBox 19"/>
          <p:cNvSpPr txBox="1"/>
          <p:nvPr/>
        </p:nvSpPr>
        <p:spPr>
          <a:xfrm>
            <a:off x="2828147" y="5629269"/>
            <a:ext cx="1145506"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spTree>
    <p:extLst>
      <p:ext uri="{BB962C8B-B14F-4D97-AF65-F5344CB8AC3E}">
        <p14:creationId xmlns:p14="http://schemas.microsoft.com/office/powerpoint/2010/main" val="215358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8" name="TextBox 17"/>
          <p:cNvSpPr txBox="1"/>
          <p:nvPr/>
        </p:nvSpPr>
        <p:spPr>
          <a:xfrm>
            <a:off x="2862179" y="4722246"/>
            <a:ext cx="2261068" cy="369332"/>
          </a:xfrm>
          <a:prstGeom prst="rect">
            <a:avLst/>
          </a:prstGeom>
          <a:noFill/>
        </p:spPr>
        <p:txBody>
          <a:bodyPr wrap="none" rtlCol="0">
            <a:spAutoFit/>
          </a:bodyPr>
          <a:lstStyle/>
          <a:p>
            <a:r>
              <a:rPr lang="en-US" b="1" dirty="0" smtClean="0">
                <a:solidFill>
                  <a:schemeClr val="bg1"/>
                </a:solidFill>
              </a:rPr>
              <a:t>District-level Features</a:t>
            </a:r>
            <a:endParaRPr lang="en-US" b="1" dirty="0">
              <a:solidFill>
                <a:schemeClr val="bg1"/>
              </a:solidFill>
            </a:endParaRPr>
          </a:p>
        </p:txBody>
      </p:sp>
      <p:sp>
        <p:nvSpPr>
          <p:cNvPr id="5" name="Content Placeholder 4"/>
          <p:cNvSpPr>
            <a:spLocks noGrp="1"/>
          </p:cNvSpPr>
          <p:nvPr>
            <p:ph idx="1"/>
          </p:nvPr>
        </p:nvSpPr>
        <p:spPr>
          <a:xfrm>
            <a:off x="584200" y="1955800"/>
            <a:ext cx="8229600" cy="4525963"/>
          </a:xfrm>
        </p:spPr>
        <p:txBody>
          <a:bodyPr>
            <a:normAutofit/>
          </a:bodyPr>
          <a:lstStyle/>
          <a:p>
            <a:pPr marL="0" indent="0">
              <a:buNone/>
            </a:pPr>
            <a:r>
              <a:rPr lang="en-US" sz="3600" dirty="0" smtClean="0"/>
              <a:t>	</a:t>
            </a:r>
            <a:r>
              <a:rPr lang="en-US" sz="3600" dirty="0" smtClean="0">
                <a:latin typeface="Arial Narrow" pitchFamily="34" charset="0"/>
                <a:cs typeface="Arial" pitchFamily="34" charset="0"/>
              </a:rPr>
              <a:t>One-stop shop </a:t>
            </a:r>
          </a:p>
          <a:p>
            <a:pPr marL="0" indent="0">
              <a:buNone/>
            </a:pPr>
            <a:r>
              <a:rPr lang="en-US" sz="3600" dirty="0" smtClean="0">
                <a:latin typeface="Arial Narrow" pitchFamily="34" charset="0"/>
                <a:cs typeface="Arial" pitchFamily="34" charset="0"/>
              </a:rPr>
              <a:t>	Eliminates paper forms</a:t>
            </a:r>
          </a:p>
          <a:p>
            <a:pPr marL="0" indent="0">
              <a:buNone/>
            </a:pPr>
            <a:r>
              <a:rPr lang="en-US" sz="3600" dirty="0" smtClean="0">
                <a:latin typeface="Arial Narrow" pitchFamily="34" charset="0"/>
                <a:cs typeface="Arial" pitchFamily="34" charset="0"/>
              </a:rPr>
              <a:t>	Fosters continuity in leadership </a:t>
            </a:r>
          </a:p>
          <a:p>
            <a:pPr marL="0" indent="0">
              <a:buNone/>
            </a:pPr>
            <a:r>
              <a:rPr lang="en-US" sz="3600" dirty="0" smtClean="0">
                <a:latin typeface="Arial Narrow" pitchFamily="34" charset="0"/>
                <a:cs typeface="Arial" pitchFamily="34" charset="0"/>
              </a:rPr>
              <a:t>	Enable clubs to track their progress </a:t>
            </a:r>
          </a:p>
          <a:p>
            <a:pPr marL="0" indent="0">
              <a:buNone/>
            </a:pPr>
            <a:r>
              <a:rPr lang="en-US" sz="3600" dirty="0" smtClean="0">
                <a:latin typeface="Arial Narrow" pitchFamily="34" charset="0"/>
                <a:cs typeface="Arial" pitchFamily="34" charset="0"/>
              </a:rPr>
              <a:t>	Creates transparency </a:t>
            </a:r>
          </a:p>
          <a:p>
            <a:pPr marL="0" indent="0">
              <a:buNone/>
            </a:pPr>
            <a:r>
              <a:rPr lang="en-US" sz="3600" dirty="0" smtClean="0">
                <a:latin typeface="Arial Narrow" pitchFamily="34" charset="0"/>
                <a:cs typeface="Arial" pitchFamily="34" charset="0"/>
              </a:rPr>
              <a:t>	Showcases the important work that 	Rotary clubs do worldwide</a:t>
            </a:r>
          </a:p>
        </p:txBody>
      </p:sp>
      <p:sp>
        <p:nvSpPr>
          <p:cNvPr id="2" name="Rectangle 1"/>
          <p:cNvSpPr/>
          <p:nvPr/>
        </p:nvSpPr>
        <p:spPr>
          <a:xfrm>
            <a:off x="444500" y="304800"/>
            <a:ext cx="28321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9022" y="245533"/>
            <a:ext cx="8984968" cy="1143000"/>
          </a:xfrm>
        </p:spPr>
        <p:txBody>
          <a:bodyPr>
            <a:normAutofit/>
          </a:bodyPr>
          <a:lstStyle/>
          <a:p>
            <a:r>
              <a:rPr lang="en-US" sz="5000" dirty="0" smtClean="0">
                <a:solidFill>
                  <a:schemeClr val="bg1"/>
                </a:solidFill>
                <a:latin typeface="Arial" pitchFamily="34" charset="0"/>
                <a:cs typeface="Arial" pitchFamily="34" charset="0"/>
              </a:rPr>
              <a:t>What’s in it for clubs?</a:t>
            </a:r>
            <a:endParaRPr lang="en-US" sz="50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1951038"/>
            <a:ext cx="9334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2549525"/>
            <a:ext cx="876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75" y="3214009"/>
            <a:ext cx="8572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7" y="3880759"/>
            <a:ext cx="9048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87" y="4722246"/>
            <a:ext cx="952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350" y="5369946"/>
            <a:ext cx="9239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3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696200" cy="687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075871" y="654957"/>
            <a:ext cx="13752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7505700" y="3728357"/>
            <a:ext cx="5588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233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xit" presetSubtype="0" fill="hold" grpId="1"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26" presetClass="emph" presetSubtype="0" fill="hold" grpId="1" nodeType="afterEffect">
                                  <p:stCondLst>
                                    <p:cond delay="50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0700" y="0"/>
            <a:ext cx="8280399" cy="6842096"/>
            <a:chOff x="520700" y="0"/>
            <a:chExt cx="8280399" cy="6842096"/>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0"/>
              <a:ext cx="8280399" cy="684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27409" y="4326776"/>
              <a:ext cx="870751" cy="230832"/>
            </a:xfrm>
            <a:prstGeom prst="rect">
              <a:avLst/>
            </a:prstGeom>
            <a:solidFill>
              <a:schemeClr val="bg1"/>
            </a:solidFill>
          </p:spPr>
          <p:txBody>
            <a:bodyPr wrap="none" rtlCol="0">
              <a:spAutoFit/>
            </a:bodyPr>
            <a:lstStyle/>
            <a:p>
              <a:r>
                <a:rPr lang="en-US" sz="900" b="1" dirty="0" smtClean="0"/>
                <a:t>Sesame Street</a:t>
              </a:r>
              <a:endParaRPr lang="en-US" sz="800" b="1" dirty="0"/>
            </a:p>
          </p:txBody>
        </p:sp>
        <p:sp>
          <p:nvSpPr>
            <p:cNvPr id="7" name="TextBox 6"/>
            <p:cNvSpPr txBox="1"/>
            <p:nvPr/>
          </p:nvSpPr>
          <p:spPr>
            <a:xfrm>
              <a:off x="2427409" y="3710214"/>
              <a:ext cx="559769" cy="230832"/>
            </a:xfrm>
            <a:prstGeom prst="rect">
              <a:avLst/>
            </a:prstGeom>
            <a:solidFill>
              <a:schemeClr val="bg1"/>
            </a:solidFill>
          </p:spPr>
          <p:txBody>
            <a:bodyPr wrap="none" rtlCol="0">
              <a:spAutoFit/>
            </a:bodyPr>
            <a:lstStyle/>
            <a:p>
              <a:r>
                <a:rPr lang="en-US" sz="900" b="1" dirty="0" smtClean="0"/>
                <a:t>Atlantis</a:t>
              </a:r>
              <a:endParaRPr lang="en-US" sz="800" b="1" dirty="0"/>
            </a:p>
          </p:txBody>
        </p:sp>
        <p:sp>
          <p:nvSpPr>
            <p:cNvPr id="8" name="TextBox 7"/>
            <p:cNvSpPr txBox="1"/>
            <p:nvPr/>
          </p:nvSpPr>
          <p:spPr>
            <a:xfrm>
              <a:off x="2427409" y="4033175"/>
              <a:ext cx="939681" cy="230832"/>
            </a:xfrm>
            <a:prstGeom prst="rect">
              <a:avLst/>
            </a:prstGeom>
            <a:solidFill>
              <a:schemeClr val="bg1"/>
            </a:solidFill>
          </p:spPr>
          <p:txBody>
            <a:bodyPr wrap="none" rtlCol="0">
              <a:spAutoFit/>
            </a:bodyPr>
            <a:lstStyle/>
            <a:p>
              <a:r>
                <a:rPr lang="en-US" sz="900" b="1" dirty="0" smtClean="0"/>
                <a:t>Atlantis Sunrise</a:t>
              </a:r>
              <a:endParaRPr lang="en-US" sz="800" b="1" dirty="0"/>
            </a:p>
          </p:txBody>
        </p:sp>
        <p:sp>
          <p:nvSpPr>
            <p:cNvPr id="9" name="TextBox 8"/>
            <p:cNvSpPr txBox="1"/>
            <p:nvPr/>
          </p:nvSpPr>
          <p:spPr>
            <a:xfrm>
              <a:off x="2443860" y="4602404"/>
              <a:ext cx="906777" cy="230832"/>
            </a:xfrm>
            <a:prstGeom prst="rect">
              <a:avLst/>
            </a:prstGeom>
            <a:solidFill>
              <a:schemeClr val="bg1"/>
            </a:solidFill>
          </p:spPr>
          <p:txBody>
            <a:bodyPr wrap="square" rtlCol="0">
              <a:spAutoFit/>
            </a:bodyPr>
            <a:lstStyle/>
            <a:p>
              <a:r>
                <a:rPr lang="en-US" sz="900" b="1" dirty="0" smtClean="0"/>
                <a:t>Gotham</a:t>
              </a:r>
              <a:endParaRPr lang="en-US" sz="800" b="1" dirty="0"/>
            </a:p>
          </p:txBody>
        </p:sp>
        <p:sp>
          <p:nvSpPr>
            <p:cNvPr id="10" name="TextBox 9"/>
            <p:cNvSpPr txBox="1"/>
            <p:nvPr/>
          </p:nvSpPr>
          <p:spPr>
            <a:xfrm>
              <a:off x="2448651" y="4993857"/>
              <a:ext cx="1007773" cy="230832"/>
            </a:xfrm>
            <a:prstGeom prst="rect">
              <a:avLst/>
            </a:prstGeom>
            <a:solidFill>
              <a:schemeClr val="bg1"/>
            </a:solidFill>
          </p:spPr>
          <p:txBody>
            <a:bodyPr wrap="square" rtlCol="0">
              <a:spAutoFit/>
            </a:bodyPr>
            <a:lstStyle/>
            <a:p>
              <a:r>
                <a:rPr lang="en-US" sz="900" b="1" dirty="0" smtClean="0"/>
                <a:t>Metropolis</a:t>
              </a:r>
              <a:endParaRPr lang="en-US" sz="800" b="1" dirty="0"/>
            </a:p>
          </p:txBody>
        </p:sp>
        <p:sp>
          <p:nvSpPr>
            <p:cNvPr id="11" name="TextBox 10"/>
            <p:cNvSpPr txBox="1"/>
            <p:nvPr/>
          </p:nvSpPr>
          <p:spPr>
            <a:xfrm>
              <a:off x="2427409" y="6133266"/>
              <a:ext cx="906777" cy="230832"/>
            </a:xfrm>
            <a:prstGeom prst="rect">
              <a:avLst/>
            </a:prstGeom>
            <a:solidFill>
              <a:schemeClr val="bg1"/>
            </a:solidFill>
          </p:spPr>
          <p:txBody>
            <a:bodyPr wrap="square" rtlCol="0">
              <a:spAutoFit/>
            </a:bodyPr>
            <a:lstStyle/>
            <a:p>
              <a:r>
                <a:rPr lang="en-US" sz="900" b="1" dirty="0" smtClean="0"/>
                <a:t>Twin Peaks</a:t>
              </a:r>
              <a:endParaRPr lang="en-US" sz="800" b="1" dirty="0"/>
            </a:p>
          </p:txBody>
        </p:sp>
        <p:sp>
          <p:nvSpPr>
            <p:cNvPr id="12" name="TextBox 11"/>
            <p:cNvSpPr txBox="1"/>
            <p:nvPr/>
          </p:nvSpPr>
          <p:spPr>
            <a:xfrm>
              <a:off x="2442678" y="6541026"/>
              <a:ext cx="906777" cy="230832"/>
            </a:xfrm>
            <a:prstGeom prst="rect">
              <a:avLst/>
            </a:prstGeom>
            <a:solidFill>
              <a:schemeClr val="bg1"/>
            </a:solidFill>
          </p:spPr>
          <p:txBody>
            <a:bodyPr wrap="square" rtlCol="0">
              <a:spAutoFit/>
            </a:bodyPr>
            <a:lstStyle/>
            <a:p>
              <a:r>
                <a:rPr lang="en-US" sz="900" b="1" dirty="0" smtClean="0"/>
                <a:t>Greendale</a:t>
              </a:r>
              <a:endParaRPr lang="en-US" sz="800" b="1" dirty="0"/>
            </a:p>
          </p:txBody>
        </p:sp>
        <p:sp>
          <p:nvSpPr>
            <p:cNvPr id="13" name="TextBox 12"/>
            <p:cNvSpPr txBox="1"/>
            <p:nvPr/>
          </p:nvSpPr>
          <p:spPr>
            <a:xfrm>
              <a:off x="2448651" y="5361912"/>
              <a:ext cx="1142274" cy="230832"/>
            </a:xfrm>
            <a:prstGeom prst="rect">
              <a:avLst/>
            </a:prstGeom>
            <a:solidFill>
              <a:schemeClr val="bg1"/>
            </a:solidFill>
          </p:spPr>
          <p:txBody>
            <a:bodyPr wrap="square" rtlCol="0">
              <a:spAutoFit/>
            </a:bodyPr>
            <a:lstStyle/>
            <a:p>
              <a:r>
                <a:rPr lang="en-US" sz="900" b="1" dirty="0" smtClean="0"/>
                <a:t>Metropolis Sunset</a:t>
              </a:r>
              <a:endParaRPr lang="en-US" sz="800" b="1" dirty="0"/>
            </a:p>
          </p:txBody>
        </p:sp>
        <p:sp>
          <p:nvSpPr>
            <p:cNvPr id="14" name="TextBox 13"/>
            <p:cNvSpPr txBox="1"/>
            <p:nvPr/>
          </p:nvSpPr>
          <p:spPr>
            <a:xfrm>
              <a:off x="2443860" y="5708232"/>
              <a:ext cx="1007773" cy="230832"/>
            </a:xfrm>
            <a:prstGeom prst="rect">
              <a:avLst/>
            </a:prstGeom>
            <a:solidFill>
              <a:schemeClr val="bg1"/>
            </a:solidFill>
          </p:spPr>
          <p:txBody>
            <a:bodyPr wrap="square" rtlCol="0">
              <a:spAutoFit/>
            </a:bodyPr>
            <a:lstStyle/>
            <a:p>
              <a:r>
                <a:rPr lang="en-US" sz="900" b="1" dirty="0" err="1" smtClean="0"/>
                <a:t>Tattooine</a:t>
              </a:r>
              <a:endParaRPr lang="en-US" sz="900" b="1" dirty="0"/>
            </a:p>
          </p:txBody>
        </p:sp>
      </p:grpSp>
      <p:sp>
        <p:nvSpPr>
          <p:cNvPr id="3" name="Rectangle 2"/>
          <p:cNvSpPr/>
          <p:nvPr/>
        </p:nvSpPr>
        <p:spPr bwMode="auto">
          <a:xfrm>
            <a:off x="2406650" y="2364013"/>
            <a:ext cx="2368550" cy="290287"/>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bwMode="auto">
          <a:xfrm>
            <a:off x="5520871" y="2364014"/>
            <a:ext cx="30516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7442200" y="3710214"/>
            <a:ext cx="6985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06009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592"/>
          <a:stretch/>
        </p:blipFill>
        <p:spPr bwMode="auto">
          <a:xfrm>
            <a:off x="276225" y="0"/>
            <a:ext cx="85915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4495" t="46327" r="8201" b="2110"/>
          <a:stretch/>
        </p:blipFill>
        <p:spPr bwMode="auto">
          <a:xfrm>
            <a:off x="2095500" y="1828800"/>
            <a:ext cx="66579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720271" y="1016000"/>
            <a:ext cx="1375229" cy="3810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5" name="Rectangle 4"/>
          <p:cNvSpPr/>
          <p:nvPr/>
        </p:nvSpPr>
        <p:spPr bwMode="auto">
          <a:xfrm>
            <a:off x="2095500" y="3670300"/>
            <a:ext cx="2870200" cy="29591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50496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1600" y="268608"/>
            <a:ext cx="8867640" cy="6589392"/>
            <a:chOff x="101600" y="268608"/>
            <a:chExt cx="8867640" cy="6589392"/>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68608"/>
              <a:ext cx="8867640" cy="658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16427" y="4270749"/>
              <a:ext cx="1183034" cy="400110"/>
            </a:xfrm>
            <a:prstGeom prst="rect">
              <a:avLst/>
            </a:prstGeom>
            <a:solidFill>
              <a:schemeClr val="bg1"/>
            </a:solidFill>
          </p:spPr>
          <p:txBody>
            <a:bodyPr wrap="square" rtlCol="0">
              <a:spAutoFit/>
            </a:bodyPr>
            <a:lstStyle/>
            <a:p>
              <a:r>
                <a:rPr lang="en-US" sz="1000" b="1" dirty="0" smtClean="0"/>
                <a:t/>
              </a:r>
              <a:br>
                <a:rPr lang="en-US" sz="1000" b="1" dirty="0" smtClean="0"/>
              </a:br>
              <a:r>
                <a:rPr lang="en-US" sz="1000" b="1" dirty="0" smtClean="0"/>
                <a:t>Metropolis</a:t>
              </a:r>
              <a:endParaRPr lang="en-US" sz="1000" b="1" dirty="0"/>
            </a:p>
          </p:txBody>
        </p:sp>
        <p:sp>
          <p:nvSpPr>
            <p:cNvPr id="4" name="TextBox 3"/>
            <p:cNvSpPr txBox="1"/>
            <p:nvPr/>
          </p:nvSpPr>
          <p:spPr>
            <a:xfrm>
              <a:off x="2131697" y="4890974"/>
              <a:ext cx="1259233" cy="246221"/>
            </a:xfrm>
            <a:prstGeom prst="rect">
              <a:avLst/>
            </a:prstGeom>
            <a:solidFill>
              <a:schemeClr val="bg1"/>
            </a:solidFill>
          </p:spPr>
          <p:txBody>
            <a:bodyPr wrap="square" rtlCol="0">
              <a:spAutoFit/>
            </a:bodyPr>
            <a:lstStyle/>
            <a:p>
              <a:r>
                <a:rPr lang="en-US" sz="1000" b="1" dirty="0" smtClean="0"/>
                <a:t>Twin Peaks</a:t>
              </a:r>
              <a:endParaRPr lang="en-US" sz="1000" b="1" dirty="0"/>
            </a:p>
          </p:txBody>
        </p:sp>
        <p:sp>
          <p:nvSpPr>
            <p:cNvPr id="5" name="TextBox 4"/>
            <p:cNvSpPr txBox="1"/>
            <p:nvPr/>
          </p:nvSpPr>
          <p:spPr>
            <a:xfrm>
              <a:off x="2131697" y="5342042"/>
              <a:ext cx="906777" cy="246221"/>
            </a:xfrm>
            <a:prstGeom prst="rect">
              <a:avLst/>
            </a:prstGeom>
            <a:solidFill>
              <a:schemeClr val="bg1"/>
            </a:solidFill>
          </p:spPr>
          <p:txBody>
            <a:bodyPr wrap="square" rtlCol="0">
              <a:spAutoFit/>
            </a:bodyPr>
            <a:lstStyle/>
            <a:p>
              <a:r>
                <a:rPr lang="en-US" sz="1000" b="1" dirty="0" smtClean="0"/>
                <a:t>Greendale</a:t>
              </a:r>
              <a:endParaRPr lang="en-US" sz="1000" b="1" dirty="0"/>
            </a:p>
          </p:txBody>
        </p:sp>
      </p:grpSp>
    </p:spTree>
    <p:extLst>
      <p:ext uri="{BB962C8B-B14F-4D97-AF65-F5344CB8AC3E}">
        <p14:creationId xmlns:p14="http://schemas.microsoft.com/office/powerpoint/2010/main" val="338325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1600" y="966259"/>
            <a:ext cx="9042400" cy="4769523"/>
            <a:chOff x="101600" y="2088477"/>
            <a:chExt cx="9042400" cy="4769523"/>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088477"/>
              <a:ext cx="9042400" cy="47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5527674" y="2158999"/>
              <a:ext cx="912133" cy="180975"/>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1000" dirty="0" smtClean="0">
                  <a:latin typeface="Calibri" pitchFamily="34" charset="0"/>
                  <a:ea typeface="ヒラギノ角ゴ Pro W3" pitchFamily="16" charset="-128"/>
                  <a:cs typeface="Calibri" pitchFamily="34" charset="0"/>
                </a:rPr>
                <a:t>0000</a:t>
              </a:r>
              <a:endParaRPr kumimoji="0" lang="en-US" sz="1000"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8" name="Rectangle 7"/>
          <p:cNvSpPr/>
          <p:nvPr/>
        </p:nvSpPr>
        <p:spPr bwMode="auto">
          <a:xfrm>
            <a:off x="5575300" y="939800"/>
            <a:ext cx="3479800" cy="431800"/>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926" t="20213" r="56113" b="30567"/>
          <a:stretch/>
        </p:blipFill>
        <p:spPr bwMode="auto">
          <a:xfrm>
            <a:off x="6777759" y="1064491"/>
            <a:ext cx="215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26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up)">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7050" y="0"/>
            <a:ext cx="8010536" cy="6858000"/>
            <a:chOff x="527050" y="0"/>
            <a:chExt cx="8010536" cy="685800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0"/>
              <a:ext cx="80105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852071" y="930366"/>
              <a:ext cx="1621379" cy="231684"/>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grpSp>
      <p:sp>
        <p:nvSpPr>
          <p:cNvPr id="3" name="Rectangle 2"/>
          <p:cNvSpPr/>
          <p:nvPr/>
        </p:nvSpPr>
        <p:spPr bwMode="auto">
          <a:xfrm>
            <a:off x="1663700" y="2585357"/>
            <a:ext cx="8636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16851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9756" y="1"/>
            <a:ext cx="8543244" cy="6875236"/>
            <a:chOff x="219756" y="1"/>
            <a:chExt cx="8543244" cy="6875236"/>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6" y="1"/>
              <a:ext cx="8543244" cy="68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16427" y="2905125"/>
              <a:ext cx="870751" cy="230832"/>
            </a:xfrm>
            <a:prstGeom prst="rect">
              <a:avLst/>
            </a:prstGeom>
            <a:solidFill>
              <a:schemeClr val="bg1"/>
            </a:solidFill>
          </p:spPr>
          <p:txBody>
            <a:bodyPr wrap="none" rtlCol="0">
              <a:spAutoFit/>
            </a:bodyPr>
            <a:lstStyle/>
            <a:p>
              <a:r>
                <a:rPr lang="en-US" sz="900" b="1" dirty="0" smtClean="0"/>
                <a:t>Sesame Street</a:t>
              </a:r>
              <a:endParaRPr lang="en-US" sz="800" b="1" dirty="0"/>
            </a:p>
          </p:txBody>
        </p:sp>
        <p:sp>
          <p:nvSpPr>
            <p:cNvPr id="5" name="TextBox 4"/>
            <p:cNvSpPr txBox="1"/>
            <p:nvPr/>
          </p:nvSpPr>
          <p:spPr>
            <a:xfrm>
              <a:off x="2116427" y="2024212"/>
              <a:ext cx="559769" cy="230832"/>
            </a:xfrm>
            <a:prstGeom prst="rect">
              <a:avLst/>
            </a:prstGeom>
            <a:solidFill>
              <a:schemeClr val="bg1"/>
            </a:solidFill>
          </p:spPr>
          <p:txBody>
            <a:bodyPr wrap="none" rtlCol="0">
              <a:spAutoFit/>
            </a:bodyPr>
            <a:lstStyle/>
            <a:p>
              <a:r>
                <a:rPr lang="en-US" sz="900" b="1" dirty="0" smtClean="0"/>
                <a:t>Atlantis</a:t>
              </a:r>
              <a:endParaRPr lang="en-US" sz="800" b="1" dirty="0"/>
            </a:p>
          </p:txBody>
        </p:sp>
        <p:sp>
          <p:nvSpPr>
            <p:cNvPr id="6" name="TextBox 5"/>
            <p:cNvSpPr txBox="1"/>
            <p:nvPr/>
          </p:nvSpPr>
          <p:spPr>
            <a:xfrm>
              <a:off x="2116427" y="2450456"/>
              <a:ext cx="939681" cy="230832"/>
            </a:xfrm>
            <a:prstGeom prst="rect">
              <a:avLst/>
            </a:prstGeom>
            <a:solidFill>
              <a:schemeClr val="bg1"/>
            </a:solidFill>
          </p:spPr>
          <p:txBody>
            <a:bodyPr wrap="none" rtlCol="0">
              <a:spAutoFit/>
            </a:bodyPr>
            <a:lstStyle/>
            <a:p>
              <a:r>
                <a:rPr lang="en-US" sz="900" b="1" dirty="0" smtClean="0"/>
                <a:t>Atlantis Sunrise</a:t>
              </a:r>
              <a:endParaRPr lang="en-US" sz="800" b="1" dirty="0"/>
            </a:p>
          </p:txBody>
        </p:sp>
        <p:sp>
          <p:nvSpPr>
            <p:cNvPr id="7" name="TextBox 6"/>
            <p:cNvSpPr txBox="1"/>
            <p:nvPr/>
          </p:nvSpPr>
          <p:spPr>
            <a:xfrm>
              <a:off x="2131697" y="3343425"/>
              <a:ext cx="906777" cy="230832"/>
            </a:xfrm>
            <a:prstGeom prst="rect">
              <a:avLst/>
            </a:prstGeom>
            <a:solidFill>
              <a:schemeClr val="bg1"/>
            </a:solidFill>
          </p:spPr>
          <p:txBody>
            <a:bodyPr wrap="square" rtlCol="0">
              <a:spAutoFit/>
            </a:bodyPr>
            <a:lstStyle/>
            <a:p>
              <a:r>
                <a:rPr lang="en-US" sz="900" b="1" dirty="0" smtClean="0"/>
                <a:t>Gotham</a:t>
              </a:r>
              <a:endParaRPr lang="en-US" sz="800" b="1" dirty="0"/>
            </a:p>
          </p:txBody>
        </p:sp>
        <p:sp>
          <p:nvSpPr>
            <p:cNvPr id="8" name="TextBox 7"/>
            <p:cNvSpPr txBox="1"/>
            <p:nvPr/>
          </p:nvSpPr>
          <p:spPr>
            <a:xfrm>
              <a:off x="2116426" y="3869830"/>
              <a:ext cx="1007773" cy="230832"/>
            </a:xfrm>
            <a:prstGeom prst="rect">
              <a:avLst/>
            </a:prstGeom>
            <a:solidFill>
              <a:schemeClr val="bg1"/>
            </a:solidFill>
          </p:spPr>
          <p:txBody>
            <a:bodyPr wrap="square" rtlCol="0">
              <a:spAutoFit/>
            </a:bodyPr>
            <a:lstStyle/>
            <a:p>
              <a:r>
                <a:rPr lang="en-US" sz="900" b="1" dirty="0" smtClean="0"/>
                <a:t>Metropolis</a:t>
              </a:r>
              <a:endParaRPr lang="en-US" sz="800" b="1" dirty="0"/>
            </a:p>
          </p:txBody>
        </p:sp>
        <p:sp>
          <p:nvSpPr>
            <p:cNvPr id="9" name="TextBox 8"/>
            <p:cNvSpPr txBox="1"/>
            <p:nvPr/>
          </p:nvSpPr>
          <p:spPr>
            <a:xfrm>
              <a:off x="2116427" y="4355606"/>
              <a:ext cx="906777" cy="230832"/>
            </a:xfrm>
            <a:prstGeom prst="rect">
              <a:avLst/>
            </a:prstGeom>
            <a:solidFill>
              <a:schemeClr val="bg1"/>
            </a:solidFill>
          </p:spPr>
          <p:txBody>
            <a:bodyPr wrap="square" rtlCol="0">
              <a:spAutoFit/>
            </a:bodyPr>
            <a:lstStyle/>
            <a:p>
              <a:r>
                <a:rPr lang="en-US" sz="900" b="1" dirty="0" smtClean="0"/>
                <a:t>Twin Peaks</a:t>
              </a:r>
              <a:endParaRPr lang="en-US" sz="800" b="1" dirty="0"/>
            </a:p>
          </p:txBody>
        </p:sp>
        <p:sp>
          <p:nvSpPr>
            <p:cNvPr id="10" name="TextBox 9"/>
            <p:cNvSpPr txBox="1"/>
            <p:nvPr/>
          </p:nvSpPr>
          <p:spPr>
            <a:xfrm>
              <a:off x="2131697" y="4886624"/>
              <a:ext cx="906777" cy="230832"/>
            </a:xfrm>
            <a:prstGeom prst="rect">
              <a:avLst/>
            </a:prstGeom>
            <a:solidFill>
              <a:schemeClr val="bg1"/>
            </a:solidFill>
          </p:spPr>
          <p:txBody>
            <a:bodyPr wrap="square" rtlCol="0">
              <a:spAutoFit/>
            </a:bodyPr>
            <a:lstStyle/>
            <a:p>
              <a:r>
                <a:rPr lang="en-US" sz="900" b="1" dirty="0" smtClean="0"/>
                <a:t>Greendale</a:t>
              </a:r>
              <a:endParaRPr lang="en-US" sz="800" b="1" dirty="0"/>
            </a:p>
          </p:txBody>
        </p:sp>
      </p:grpSp>
    </p:spTree>
    <p:extLst>
      <p:ext uri="{BB962C8B-B14F-4D97-AF65-F5344CB8AC3E}">
        <p14:creationId xmlns:p14="http://schemas.microsoft.com/office/powerpoint/2010/main" val="45140767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2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9022" y="1388533"/>
            <a:ext cx="8984968" cy="248356"/>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235" y="1728068"/>
            <a:ext cx="6949347" cy="512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2380303" y="3352800"/>
            <a:ext cx="52380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2380303" y="2376311"/>
            <a:ext cx="3053644" cy="3397956"/>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2918336"/>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568503" y="2918336"/>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6" name="TextBox 5"/>
          <p:cNvSpPr txBox="1"/>
          <p:nvPr/>
        </p:nvSpPr>
        <p:spPr>
          <a:xfrm>
            <a:off x="2839436" y="2982025"/>
            <a:ext cx="3348994" cy="369332"/>
          </a:xfrm>
          <a:prstGeom prst="rect">
            <a:avLst/>
          </a:prstGeom>
          <a:solidFill>
            <a:schemeClr val="bg1">
              <a:lumMod val="50000"/>
            </a:schemeClr>
          </a:solidFill>
        </p:spPr>
        <p:txBody>
          <a:bodyPr wrap="none" rtlCol="0">
            <a:spAutoFit/>
          </a:bodyPr>
          <a:lstStyle/>
          <a:p>
            <a:r>
              <a:rPr lang="en-US" b="1" dirty="0" smtClean="0">
                <a:solidFill>
                  <a:schemeClr val="bg1"/>
                </a:solidFill>
                <a:latin typeface="Arial Narrow" pitchFamily="34" charset="0"/>
              </a:rPr>
              <a:t>Introduction to Rotary Club Central</a:t>
            </a:r>
            <a:endParaRPr lang="en-US" b="1" dirty="0">
              <a:solidFill>
                <a:schemeClr val="bg1"/>
              </a:solidFill>
              <a:latin typeface="Arial Narrow"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503" y="3815014"/>
            <a:ext cx="4763911" cy="52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2571750" y="3836054"/>
            <a:ext cx="4771710"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246" y="4658557"/>
            <a:ext cx="4732757" cy="522465"/>
          </a:xfrm>
          <a:prstGeom prst="rect">
            <a:avLst/>
          </a:prstGeom>
          <a:noFill/>
          <a:ln>
            <a:noFill/>
          </a:ln>
          <a:effectLst/>
        </p:spPr>
      </p:pic>
      <p:sp>
        <p:nvSpPr>
          <p:cNvPr id="22" name="Rectangle 21"/>
          <p:cNvSpPr/>
          <p:nvPr/>
        </p:nvSpPr>
        <p:spPr bwMode="auto">
          <a:xfrm>
            <a:off x="2562858" y="4660705"/>
            <a:ext cx="4752622" cy="522465"/>
          </a:xfrm>
          <a:prstGeom prst="rect">
            <a:avLst/>
          </a:prstGeom>
          <a:solidFill>
            <a:schemeClr val="bg1">
              <a:lumMod val="50000"/>
            </a:schemeClr>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3" name="Group 2"/>
          <p:cNvGrpSpPr/>
          <p:nvPr/>
        </p:nvGrpSpPr>
        <p:grpSpPr>
          <a:xfrm>
            <a:off x="2557214" y="5565580"/>
            <a:ext cx="4763911" cy="522465"/>
            <a:chOff x="2557214" y="5565580"/>
            <a:chExt cx="4763911" cy="522465"/>
          </a:xfrm>
        </p:grpSpPr>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214" y="5565580"/>
              <a:ext cx="4763911" cy="522465"/>
            </a:xfrm>
            <a:prstGeom prst="rect">
              <a:avLst/>
            </a:prstGeom>
            <a:solidFill>
              <a:schemeClr val="bg1">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828147" y="5629269"/>
              <a:ext cx="1145506" cy="369332"/>
            </a:xfrm>
            <a:prstGeom prst="rect">
              <a:avLst/>
            </a:prstGeom>
            <a:noFill/>
          </p:spPr>
          <p:txBody>
            <a:bodyPr wrap="none" rtlCol="0">
              <a:spAutoFit/>
            </a:bodyPr>
            <a:lstStyle/>
            <a:p>
              <a:r>
                <a:rPr lang="en-US" b="1" dirty="0" smtClean="0">
                  <a:solidFill>
                    <a:schemeClr val="bg1"/>
                  </a:solidFill>
                  <a:latin typeface="Arial Narrow" pitchFamily="34" charset="0"/>
                </a:rPr>
                <a:t>Questions</a:t>
              </a:r>
              <a:endParaRPr lang="en-US" b="1" dirty="0">
                <a:solidFill>
                  <a:schemeClr val="bg1"/>
                </a:solidFill>
                <a:latin typeface="Arial Narrow" pitchFamily="34" charset="0"/>
              </a:endParaRPr>
            </a:p>
          </p:txBody>
        </p:sp>
      </p:grpSp>
      <p:sp>
        <p:nvSpPr>
          <p:cNvPr id="16" name="TextBox 15"/>
          <p:cNvSpPr txBox="1"/>
          <p:nvPr/>
        </p:nvSpPr>
        <p:spPr>
          <a:xfrm>
            <a:off x="2839436" y="3878703"/>
            <a:ext cx="1566326" cy="369332"/>
          </a:xfrm>
          <a:prstGeom prst="rect">
            <a:avLst/>
          </a:prstGeom>
          <a:noFill/>
        </p:spPr>
        <p:txBody>
          <a:bodyPr wrap="none" rtlCol="0">
            <a:spAutoFit/>
          </a:bodyPr>
          <a:lstStyle/>
          <a:p>
            <a:r>
              <a:rPr lang="en-US" b="1" dirty="0" smtClean="0">
                <a:solidFill>
                  <a:schemeClr val="bg1"/>
                </a:solidFill>
                <a:latin typeface="Arial Narrow" pitchFamily="34" charset="0"/>
              </a:rPr>
              <a:t>Entering Goals</a:t>
            </a:r>
            <a:endParaRPr lang="en-US" b="1" dirty="0">
              <a:solidFill>
                <a:schemeClr val="bg1"/>
              </a:solidFill>
              <a:latin typeface="Arial Narrow" pitchFamily="34" charset="0"/>
            </a:endParaRPr>
          </a:p>
        </p:txBody>
      </p:sp>
      <p:sp>
        <p:nvSpPr>
          <p:cNvPr id="18" name="TextBox 17"/>
          <p:cNvSpPr txBox="1"/>
          <p:nvPr/>
        </p:nvSpPr>
        <p:spPr>
          <a:xfrm>
            <a:off x="2862179" y="4722246"/>
            <a:ext cx="2165978" cy="369332"/>
          </a:xfrm>
          <a:prstGeom prst="rect">
            <a:avLst/>
          </a:prstGeom>
          <a:noFill/>
        </p:spPr>
        <p:txBody>
          <a:bodyPr wrap="none" rtlCol="0">
            <a:spAutoFit/>
          </a:bodyPr>
          <a:lstStyle/>
          <a:p>
            <a:r>
              <a:rPr lang="en-US" b="1" dirty="0" smtClean="0">
                <a:solidFill>
                  <a:schemeClr val="bg1"/>
                </a:solidFill>
                <a:latin typeface="Arial Narrow" pitchFamily="34" charset="0"/>
              </a:rPr>
              <a:t>District-level Features</a:t>
            </a:r>
            <a:endParaRPr lang="en-US" b="1" dirty="0">
              <a:solidFill>
                <a:schemeClr val="bg1"/>
              </a:solidFill>
              <a:latin typeface="Arial Narrow" pitchFamily="34" charset="0"/>
            </a:endParaRPr>
          </a:p>
        </p:txBody>
      </p:sp>
    </p:spTree>
    <p:extLst>
      <p:ext uri="{BB962C8B-B14F-4D97-AF65-F5344CB8AC3E}">
        <p14:creationId xmlns:p14="http://schemas.microsoft.com/office/powerpoint/2010/main" val="4278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mag-glas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789448">
            <a:off x="10341416" y="3726675"/>
            <a:ext cx="2863102" cy="214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0" y="2667000"/>
            <a:ext cx="9144000" cy="1600200"/>
          </a:xfrm>
        </p:spPr>
        <p:txBody>
          <a:bodyPr lIns="0" tIns="0" rIns="0" bIns="0" anchor="ctr" anchorCtr="0"/>
          <a:lstStyle/>
          <a:p>
            <a:r>
              <a:rPr lang="en-US" sz="7200" dirty="0" smtClean="0">
                <a:solidFill>
                  <a:schemeClr val="bg1"/>
                </a:solidFill>
                <a:latin typeface="Arial Narrow"/>
              </a:rPr>
              <a:t>Questions?</a:t>
            </a:r>
            <a:endParaRPr lang="en-US" sz="7200" dirty="0">
              <a:solidFill>
                <a:schemeClr val="bg1"/>
              </a:solidFill>
              <a:latin typeface="Arial Narrow"/>
            </a:endParaRPr>
          </a:p>
        </p:txBody>
      </p:sp>
    </p:spTree>
    <p:extLst>
      <p:ext uri="{BB962C8B-B14F-4D97-AF65-F5344CB8AC3E}">
        <p14:creationId xmlns:p14="http://schemas.microsoft.com/office/powerpoint/2010/main" val="421354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100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676588" y="5443972"/>
            <a:ext cx="2408255" cy="1414027"/>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4" name="Rectangle 3"/>
          <p:cNvSpPr/>
          <p:nvPr/>
        </p:nvSpPr>
        <p:spPr>
          <a:xfrm>
            <a:off x="0" y="1"/>
            <a:ext cx="9144000" cy="6857999"/>
          </a:xfrm>
          <a:prstGeom prst="rect">
            <a:avLst/>
          </a:prstGeom>
          <a:solidFill>
            <a:schemeClr val="accent1">
              <a:alpha val="64000"/>
            </a:schemeClr>
          </a:solidFill>
          <a:ln>
            <a:solidFill>
              <a:srgbClr val="385D8A">
                <a:alpha val="4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02" y="169297"/>
            <a:ext cx="2359741" cy="668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676588" y="6495851"/>
            <a:ext cx="2408255"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1" name="Rectangle 10"/>
          <p:cNvSpPr/>
          <p:nvPr/>
        </p:nvSpPr>
        <p:spPr bwMode="auto">
          <a:xfrm>
            <a:off x="4073994" y="169297"/>
            <a:ext cx="672177"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2" name="Rectangle 11"/>
          <p:cNvSpPr/>
          <p:nvPr/>
        </p:nvSpPr>
        <p:spPr bwMode="auto">
          <a:xfrm>
            <a:off x="5456479" y="175308"/>
            <a:ext cx="672177" cy="348342"/>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4559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xit" presetSubtype="0" fill="hold" grpId="1" nodeType="withEffect">
                                  <p:stCondLst>
                                    <p:cond delay="50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22" presetClass="entr" presetSubtype="4" fill="hold" nodeType="withEffect">
                                  <p:stCondLst>
                                    <p:cond delay="50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28"/>
                                        </p:tgtEl>
                                      </p:cBhvr>
                                    </p:animEffect>
                                    <p:set>
                                      <p:cBhvr>
                                        <p:cTn id="29" dur="1" fill="hold">
                                          <p:stCondLst>
                                            <p:cond delay="499"/>
                                          </p:stCondLst>
                                        </p:cTn>
                                        <p:tgtEl>
                                          <p:spTgt spid="102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animBg="1"/>
      <p:bldP spid="4" grpId="1" animBg="1"/>
      <p:bldP spid="10" grpId="0" animBg="1"/>
      <p:bldP spid="10" grpId="1"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9" r="2"/>
          <a:stretch/>
        </p:blipFill>
        <p:spPr bwMode="auto">
          <a:xfrm>
            <a:off x="0" y="0"/>
            <a:ext cx="9144000" cy="689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
        <p:nvSpPr>
          <p:cNvPr id="9" name="Rectangle 8"/>
          <p:cNvSpPr/>
          <p:nvPr/>
        </p:nvSpPr>
        <p:spPr bwMode="auto">
          <a:xfrm>
            <a:off x="1905907" y="942326"/>
            <a:ext cx="1057275" cy="187521"/>
          </a:xfrm>
          <a:prstGeom prst="rect">
            <a:avLst/>
          </a:prstGeom>
          <a:solidFill>
            <a:srgbClr val="EAEAE2"/>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9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9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11" name="Rectangle 10"/>
          <p:cNvSpPr/>
          <p:nvPr/>
        </p:nvSpPr>
        <p:spPr bwMode="auto">
          <a:xfrm>
            <a:off x="2599871" y="1804308"/>
            <a:ext cx="2569029"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168265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9700"/>
            <a:ext cx="8747413" cy="558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78674" y="3924300"/>
            <a:ext cx="7166726" cy="2199261"/>
            <a:chOff x="1012074" y="2790833"/>
            <a:chExt cx="3616307" cy="3353048"/>
          </a:xfrm>
        </p:grpSpPr>
        <p:sp>
          <p:nvSpPr>
            <p:cNvPr id="5" name="TextBox 4"/>
            <p:cNvSpPr txBox="1"/>
            <p:nvPr/>
          </p:nvSpPr>
          <p:spPr>
            <a:xfrm>
              <a:off x="1012074" y="3469192"/>
              <a:ext cx="3616307" cy="2674689"/>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400" dirty="0" smtClean="0">
                  <a:latin typeface="Arial Narrow" pitchFamily="34" charset="0"/>
                </a:rPr>
                <a:t>Start and End Dates (5 year trends)</a:t>
              </a:r>
              <a:br>
                <a:rPr lang="en-US" sz="2400" dirty="0" smtClean="0">
                  <a:latin typeface="Arial Narrow" pitchFamily="34" charset="0"/>
                </a:rPr>
              </a:br>
              <a:r>
                <a:rPr lang="en-US" sz="2400" dirty="0" smtClean="0">
                  <a:latin typeface="Arial Narrow" pitchFamily="34" charset="0"/>
                </a:rPr>
                <a:t>Gender  (3 year trends)</a:t>
              </a:r>
              <a:br>
                <a:rPr lang="en-US" sz="2400" dirty="0" smtClean="0">
                  <a:latin typeface="Arial Narrow" pitchFamily="34" charset="0"/>
                </a:rPr>
              </a:br>
              <a:r>
                <a:rPr lang="en-US" sz="2400" dirty="0" smtClean="0">
                  <a:latin typeface="Arial Narrow" pitchFamily="34" charset="0"/>
                </a:rPr>
                <a:t>Age Trends (3 year trends)</a:t>
              </a:r>
              <a:endParaRPr lang="en-US" sz="2400" dirty="0">
                <a:latin typeface="Arial Narrow" pitchFamily="34" charset="0"/>
              </a:endParaRPr>
            </a:p>
          </p:txBody>
        </p:sp>
        <p:sp>
          <p:nvSpPr>
            <p:cNvPr id="6" name="Rectangle 5"/>
            <p:cNvSpPr/>
            <p:nvPr/>
          </p:nvSpPr>
          <p:spPr bwMode="auto">
            <a:xfrm>
              <a:off x="1012074" y="2790833"/>
              <a:ext cx="3616307" cy="638167"/>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Membership Trends</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
        <p:nvSpPr>
          <p:cNvPr id="8" name="Rectangle 7"/>
          <p:cNvSpPr/>
          <p:nvPr/>
        </p:nvSpPr>
        <p:spPr bwMode="auto">
          <a:xfrm>
            <a:off x="6896100" y="1632857"/>
            <a:ext cx="749300" cy="290286"/>
          </a:xfrm>
          <a:prstGeom prst="rect">
            <a:avLst/>
          </a:prstGeom>
          <a:noFill/>
          <a:ln w="5715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grpSp>
        <p:nvGrpSpPr>
          <p:cNvPr id="9" name="Group 8"/>
          <p:cNvGrpSpPr/>
          <p:nvPr/>
        </p:nvGrpSpPr>
        <p:grpSpPr>
          <a:xfrm>
            <a:off x="1270000" y="1023908"/>
            <a:ext cx="4648200" cy="3814888"/>
            <a:chOff x="1270000" y="1023908"/>
            <a:chExt cx="4648200" cy="3814888"/>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1023908"/>
              <a:ext cx="4648200" cy="3814888"/>
            </a:xfrm>
            <a:prstGeom prst="rect">
              <a:avLst/>
            </a:prstGeom>
            <a:solidFill>
              <a:srgbClr val="FF0000"/>
            </a:solidFill>
            <a:ln w="57150">
              <a:solidFill>
                <a:srgbClr val="FF0000"/>
              </a:solidFill>
              <a:miter lim="800000"/>
              <a:headEnd/>
              <a:tailEnd/>
            </a:ln>
            <a:effectLst/>
          </p:spPr>
        </p:pic>
        <p:sp>
          <p:nvSpPr>
            <p:cNvPr id="3" name="Rectangle 2"/>
            <p:cNvSpPr/>
            <p:nvPr/>
          </p:nvSpPr>
          <p:spPr>
            <a:xfrm>
              <a:off x="4122420" y="1394460"/>
              <a:ext cx="1051560" cy="16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28452" y="2255520"/>
              <a:ext cx="300082" cy="1938992"/>
            </a:xfrm>
            <a:prstGeom prst="rect">
              <a:avLst/>
            </a:prstGeom>
            <a:noFill/>
          </p:spPr>
          <p:txBody>
            <a:bodyPr wrap="none" rtlCol="0">
              <a:spAutoFit/>
            </a:bodyPr>
            <a:lstStyle/>
            <a:p>
              <a:r>
                <a:rPr lang="en-US" sz="600" dirty="0" smtClean="0"/>
                <a:t>12</a:t>
              </a:r>
              <a:br>
                <a:rPr lang="en-US" sz="600" dirty="0" smtClean="0"/>
              </a:br>
              <a:r>
                <a:rPr lang="en-US" sz="600" dirty="0" smtClean="0"/>
                <a:t/>
              </a:r>
              <a:br>
                <a:rPr lang="en-US" sz="600" dirty="0" smtClean="0"/>
              </a:br>
              <a:r>
                <a:rPr lang="en-US" sz="600" dirty="0" smtClean="0"/>
                <a:t>48</a:t>
              </a:r>
            </a:p>
            <a:p>
              <a:r>
                <a:rPr lang="en-US" sz="600" dirty="0" smtClean="0"/>
                <a:t/>
              </a:r>
              <a:br>
                <a:rPr lang="en-US" sz="600" dirty="0" smtClean="0"/>
              </a:br>
              <a:r>
                <a:rPr lang="en-US" sz="600" dirty="0" smtClean="0"/>
                <a:t/>
              </a:r>
              <a:br>
                <a:rPr lang="en-US" sz="600" dirty="0" smtClean="0"/>
              </a:br>
              <a:endParaRPr lang="en-US" sz="600" dirty="0" smtClean="0"/>
            </a:p>
            <a:p>
              <a:r>
                <a:rPr lang="en-US" sz="600" dirty="0" smtClean="0"/>
                <a:t>104</a:t>
              </a:r>
            </a:p>
            <a:p>
              <a:endParaRPr lang="en-US" sz="600" dirty="0"/>
            </a:p>
            <a:p>
              <a:r>
                <a:rPr lang="en-US" sz="600" dirty="0" smtClean="0"/>
                <a:t>34</a:t>
              </a:r>
              <a:br>
                <a:rPr lang="en-US" sz="600" dirty="0" smtClean="0"/>
              </a:br>
              <a:endParaRPr lang="en-US" sz="600" dirty="0" smtClean="0"/>
            </a:p>
            <a:p>
              <a:endParaRPr lang="en-US" sz="600" dirty="0"/>
            </a:p>
            <a:p>
              <a:r>
                <a:rPr lang="en-US" sz="600" dirty="0" smtClean="0"/>
                <a:t>47</a:t>
              </a:r>
            </a:p>
            <a:p>
              <a:endParaRPr lang="en-US" sz="600" dirty="0" smtClean="0"/>
            </a:p>
            <a:p>
              <a:r>
                <a:rPr lang="en-US" sz="600" dirty="0" smtClean="0"/>
                <a:t>66</a:t>
              </a:r>
            </a:p>
            <a:p>
              <a:endParaRPr lang="en-US" sz="600" dirty="0"/>
            </a:p>
            <a:p>
              <a:r>
                <a:rPr lang="en-US" sz="600" dirty="0" smtClean="0"/>
                <a:t>36</a:t>
              </a:r>
            </a:p>
            <a:p>
              <a:endParaRPr lang="en-US" sz="600" dirty="0"/>
            </a:p>
            <a:p>
              <a:endParaRPr lang="en-US" sz="600" dirty="0" smtClean="0"/>
            </a:p>
            <a:p>
              <a:endParaRPr lang="en-US" sz="600" dirty="0" smtClean="0"/>
            </a:p>
            <a:p>
              <a:r>
                <a:rPr lang="en-US" sz="600" dirty="0" smtClean="0"/>
                <a:t>51</a:t>
              </a:r>
              <a:endParaRPr lang="en-US" sz="600" dirty="0"/>
            </a:p>
          </p:txBody>
        </p:sp>
        <p:sp>
          <p:nvSpPr>
            <p:cNvPr id="12" name="TextBox 11"/>
            <p:cNvSpPr txBox="1"/>
            <p:nvPr/>
          </p:nvSpPr>
          <p:spPr>
            <a:xfrm>
              <a:off x="3469272" y="2266652"/>
              <a:ext cx="378828" cy="1938992"/>
            </a:xfrm>
            <a:prstGeom prst="rect">
              <a:avLst/>
            </a:prstGeom>
            <a:noFill/>
          </p:spPr>
          <p:txBody>
            <a:bodyPr wrap="square" rtlCol="0">
              <a:spAutoFit/>
            </a:bodyPr>
            <a:lstStyle/>
            <a:p>
              <a:r>
                <a:rPr lang="en-US" sz="600" dirty="0" smtClean="0"/>
                <a:t>2001</a:t>
              </a:r>
              <a:br>
                <a:rPr lang="en-US" sz="600" dirty="0" smtClean="0"/>
              </a:br>
              <a:r>
                <a:rPr lang="en-US" sz="600" dirty="0" smtClean="0"/>
                <a:t/>
              </a:r>
              <a:br>
                <a:rPr lang="en-US" sz="600" dirty="0" smtClean="0"/>
              </a:br>
              <a:r>
                <a:rPr lang="en-US" sz="600" dirty="0" smtClean="0"/>
                <a:t>1965</a:t>
              </a:r>
            </a:p>
            <a:p>
              <a:r>
                <a:rPr lang="en-US" sz="600" dirty="0" smtClean="0"/>
                <a:t/>
              </a:r>
              <a:br>
                <a:rPr lang="en-US" sz="600" dirty="0" smtClean="0"/>
              </a:br>
              <a:r>
                <a:rPr lang="en-US" sz="600" dirty="0" smtClean="0"/>
                <a:t/>
              </a:r>
              <a:br>
                <a:rPr lang="en-US" sz="600" dirty="0" smtClean="0"/>
              </a:br>
              <a:endParaRPr lang="en-US" sz="600" dirty="0" smtClean="0"/>
            </a:p>
            <a:p>
              <a:r>
                <a:rPr lang="en-US" sz="600" dirty="0" smtClean="0"/>
                <a:t>1909</a:t>
              </a:r>
            </a:p>
            <a:p>
              <a:endParaRPr lang="en-US" sz="600" dirty="0"/>
            </a:p>
            <a:p>
              <a:r>
                <a:rPr lang="en-US" sz="600" dirty="0" smtClean="0"/>
                <a:t>1979</a:t>
              </a:r>
              <a:br>
                <a:rPr lang="en-US" sz="600" dirty="0" smtClean="0"/>
              </a:br>
              <a:endParaRPr lang="en-US" sz="600" dirty="0" smtClean="0"/>
            </a:p>
            <a:p>
              <a:endParaRPr lang="en-US" sz="600" dirty="0"/>
            </a:p>
            <a:p>
              <a:r>
                <a:rPr lang="en-US" sz="600" dirty="0" smtClean="0"/>
                <a:t>1966</a:t>
              </a:r>
            </a:p>
            <a:p>
              <a:endParaRPr lang="en-US" sz="600" dirty="0" smtClean="0"/>
            </a:p>
            <a:p>
              <a:r>
                <a:rPr lang="en-US" sz="600" dirty="0" smtClean="0"/>
                <a:t>1947</a:t>
              </a:r>
            </a:p>
            <a:p>
              <a:endParaRPr lang="en-US" sz="600" dirty="0"/>
            </a:p>
            <a:p>
              <a:r>
                <a:rPr lang="en-US" sz="600" dirty="0" smtClean="0"/>
                <a:t>1977</a:t>
              </a:r>
            </a:p>
            <a:p>
              <a:endParaRPr lang="en-US" sz="600" dirty="0"/>
            </a:p>
            <a:p>
              <a:endParaRPr lang="en-US" sz="600" dirty="0" smtClean="0"/>
            </a:p>
            <a:p>
              <a:endParaRPr lang="en-US" sz="600" dirty="0" smtClean="0"/>
            </a:p>
            <a:p>
              <a:r>
                <a:rPr lang="en-US" sz="600" dirty="0" smtClean="0"/>
                <a:t>1962</a:t>
              </a:r>
              <a:endParaRPr lang="en-US" sz="600" dirty="0"/>
            </a:p>
          </p:txBody>
        </p:sp>
      </p:grpSp>
    </p:spTree>
    <p:extLst>
      <p:ext uri="{BB962C8B-B14F-4D97-AF65-F5344CB8AC3E}">
        <p14:creationId xmlns:p14="http://schemas.microsoft.com/office/powerpoint/2010/main" val="22421774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7" b="51384"/>
          <a:stretch/>
        </p:blipFill>
        <p:spPr bwMode="auto">
          <a:xfrm>
            <a:off x="1012074" y="0"/>
            <a:ext cx="69889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012074" y="2951922"/>
            <a:ext cx="4782439" cy="2755704"/>
            <a:chOff x="1012074" y="2951922"/>
            <a:chExt cx="3616307" cy="2755704"/>
          </a:xfrm>
        </p:grpSpPr>
        <p:sp>
          <p:nvSpPr>
            <p:cNvPr id="2" name="TextBox 1"/>
            <p:cNvSpPr txBox="1"/>
            <p:nvPr/>
          </p:nvSpPr>
          <p:spPr>
            <a:xfrm>
              <a:off x="1012074" y="3469193"/>
              <a:ext cx="3616307" cy="2238433"/>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400" dirty="0"/>
                <a:t> </a:t>
              </a:r>
              <a:r>
                <a:rPr lang="en-US" sz="2400" dirty="0" smtClean="0"/>
                <a:t> </a:t>
              </a:r>
              <a:r>
                <a:rPr lang="en-US" sz="2400" dirty="0" smtClean="0">
                  <a:latin typeface="Arial Narrow" pitchFamily="34" charset="0"/>
                </a:rPr>
                <a:t>Membership Retention</a:t>
              </a:r>
              <a:br>
                <a:rPr lang="en-US" sz="2400" dirty="0" smtClean="0">
                  <a:latin typeface="Arial Narrow" pitchFamily="34" charset="0"/>
                </a:rPr>
              </a:br>
              <a:r>
                <a:rPr lang="en-US" sz="2400" dirty="0">
                  <a:latin typeface="Arial Narrow" pitchFamily="34" charset="0"/>
                </a:rPr>
                <a:t> </a:t>
              </a:r>
              <a:r>
                <a:rPr lang="en-US" sz="2400" dirty="0" smtClean="0">
                  <a:latin typeface="Arial Narrow" pitchFamily="34" charset="0"/>
                </a:rPr>
                <a:t> Rotarian Engagement</a:t>
              </a:r>
              <a:br>
                <a:rPr lang="en-US" sz="2400" dirty="0" smtClean="0">
                  <a:latin typeface="Arial Narrow" pitchFamily="34" charset="0"/>
                </a:rPr>
              </a:br>
              <a:r>
                <a:rPr lang="en-US" sz="2400" dirty="0">
                  <a:latin typeface="Arial Narrow" pitchFamily="34" charset="0"/>
                </a:rPr>
                <a:t> </a:t>
              </a:r>
              <a:r>
                <a:rPr lang="en-US" sz="2400" dirty="0" smtClean="0">
                  <a:latin typeface="Arial Narrow" pitchFamily="34" charset="0"/>
                </a:rPr>
                <a:t> Club Communication</a:t>
              </a:r>
              <a:br>
                <a:rPr lang="en-US" sz="2400" dirty="0" smtClean="0">
                  <a:latin typeface="Arial Narrow" pitchFamily="34" charset="0"/>
                </a:rPr>
              </a:br>
              <a:r>
                <a:rPr lang="en-US" sz="2400" dirty="0">
                  <a:latin typeface="Arial Narrow" pitchFamily="34" charset="0"/>
                </a:rPr>
                <a:t> </a:t>
              </a:r>
              <a:r>
                <a:rPr lang="en-US" sz="2400" dirty="0" smtClean="0">
                  <a:latin typeface="Arial Narrow" pitchFamily="34" charset="0"/>
                </a:rPr>
                <a:t> Public Relations</a:t>
              </a:r>
              <a:endParaRPr lang="en-US" sz="2400" dirty="0">
                <a:latin typeface="Arial Narrow" pitchFamily="34" charset="0"/>
              </a:endParaRPr>
            </a:p>
          </p:txBody>
        </p:sp>
        <p:sp>
          <p:nvSpPr>
            <p:cNvPr id="3" name="Rectangle 2"/>
            <p:cNvSpPr/>
            <p:nvPr/>
          </p:nvSpPr>
          <p:spPr bwMode="auto">
            <a:xfrm>
              <a:off x="1012074" y="2951922"/>
              <a:ext cx="3616307"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pitchFamily="34" charset="0"/>
                  <a:ea typeface="ヒラギノ角ゴ Pro W3" pitchFamily="16" charset="-128"/>
                  <a:cs typeface="Arial" pitchFamily="34" charset="0"/>
                </a:rPr>
                <a:t>Your Club</a:t>
              </a:r>
              <a:endParaRPr kumimoji="0" lang="en-US" sz="2400" b="1" i="0" u="none" strike="noStrike" cap="none" normalizeH="0" baseline="0" dirty="0" smtClean="0">
                <a:ln>
                  <a:noFill/>
                </a:ln>
                <a:solidFill>
                  <a:schemeClr val="bg1"/>
                </a:solidFill>
                <a:effectLst/>
                <a:latin typeface="Arial" pitchFamily="34" charset="0"/>
                <a:ea typeface="ヒラギノ角ゴ Pro W3" pitchFamily="16" charset="-128"/>
                <a:cs typeface="Arial" pitchFamily="34" charset="0"/>
              </a:endParaRPr>
            </a:p>
          </p:txBody>
        </p:sp>
      </p:grpSp>
    </p:spTree>
    <p:extLst>
      <p:ext uri="{BB962C8B-B14F-4D97-AF65-F5344CB8AC3E}">
        <p14:creationId xmlns:p14="http://schemas.microsoft.com/office/powerpoint/2010/main" val="3378367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06"/>
          <a:stretch/>
        </p:blipFill>
        <p:spPr bwMode="auto">
          <a:xfrm>
            <a:off x="665921" y="-1"/>
            <a:ext cx="7712765" cy="683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97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13" y="0"/>
            <a:ext cx="737481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34994" y="3081130"/>
            <a:ext cx="4941465" cy="2201706"/>
            <a:chOff x="1012073" y="2951922"/>
            <a:chExt cx="4941465" cy="2201706"/>
          </a:xfrm>
        </p:grpSpPr>
        <p:sp>
          <p:nvSpPr>
            <p:cNvPr id="4" name="TextBox 3"/>
            <p:cNvSpPr txBox="1"/>
            <p:nvPr/>
          </p:nvSpPr>
          <p:spPr>
            <a:xfrm>
              <a:off x="1012073" y="3469193"/>
              <a:ext cx="4941465" cy="1684435"/>
            </a:xfrm>
            <a:prstGeom prst="rect">
              <a:avLst/>
            </a:prstGeom>
            <a:solidFill>
              <a:schemeClr val="bg1"/>
            </a:solidFill>
            <a:ln w="38100">
              <a:solidFill>
                <a:srgbClr val="00B0F0"/>
              </a:solidFill>
            </a:ln>
          </p:spPr>
          <p:txBody>
            <a:bodyPr wrap="square" rtlCol="0">
              <a:spAutoFit/>
            </a:bodyPr>
            <a:lstStyle/>
            <a:p>
              <a:pPr>
                <a:lnSpc>
                  <a:spcPct val="150000"/>
                </a:lnSpc>
                <a:spcBef>
                  <a:spcPts val="2400"/>
                </a:spcBef>
                <a:spcAft>
                  <a:spcPts val="2400"/>
                </a:spcAft>
              </a:pPr>
              <a:r>
                <a:rPr lang="en-US" sz="2400" dirty="0" smtClean="0">
                  <a:latin typeface="Arial Narrow" pitchFamily="34" charset="0"/>
                </a:rPr>
                <a:t>Service Projects and Activities</a:t>
              </a:r>
              <a:r>
                <a:rPr lang="en-US" sz="2400" dirty="0">
                  <a:latin typeface="Arial Narrow" pitchFamily="34" charset="0"/>
                </a:rPr>
                <a:t/>
              </a:r>
              <a:br>
                <a:rPr lang="en-US" sz="2400" dirty="0">
                  <a:latin typeface="Arial Narrow" pitchFamily="34" charset="0"/>
                </a:rPr>
              </a:br>
              <a:r>
                <a:rPr lang="en-US" sz="2400" dirty="0" smtClean="0">
                  <a:latin typeface="Arial Narrow" pitchFamily="34" charset="0"/>
                </a:rPr>
                <a:t>New Generations Clubs</a:t>
              </a:r>
              <a:br>
                <a:rPr lang="en-US" sz="2400" dirty="0" smtClean="0">
                  <a:latin typeface="Arial Narrow" pitchFamily="34" charset="0"/>
                </a:rPr>
              </a:br>
              <a:r>
                <a:rPr lang="en-US" sz="2400" dirty="0" smtClean="0">
                  <a:latin typeface="Arial Narrow" pitchFamily="34" charset="0"/>
                </a:rPr>
                <a:t>New Generations Participants</a:t>
              </a:r>
              <a:endParaRPr lang="en-US" sz="2400" dirty="0">
                <a:latin typeface="Arial Narrow" pitchFamily="34" charset="0"/>
              </a:endParaRPr>
            </a:p>
          </p:txBody>
        </p:sp>
        <p:sp>
          <p:nvSpPr>
            <p:cNvPr id="5" name="Rectangle 4"/>
            <p:cNvSpPr/>
            <p:nvPr/>
          </p:nvSpPr>
          <p:spPr bwMode="auto">
            <a:xfrm>
              <a:off x="1012074" y="2951922"/>
              <a:ext cx="4941464" cy="477078"/>
            </a:xfrm>
            <a:prstGeom prst="rect">
              <a:avLst/>
            </a:prstGeom>
            <a:solidFill>
              <a:srgbClr val="00B0F0"/>
            </a:solidFill>
            <a:ln w="57150" cap="flat" cmpd="sng" algn="ctr">
              <a:solidFill>
                <a:srgbClr val="00B0F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ea typeface="ヒラギノ角ゴ Pro W3" pitchFamily="16" charset="-128"/>
                </a:rPr>
                <a:t>Service</a:t>
              </a:r>
              <a:endParaRPr kumimoji="0" lang="en-US" sz="2400" b="1" i="0" u="none" strike="noStrike" cap="none" normalizeH="0" baseline="0" dirty="0" smtClean="0">
                <a:ln>
                  <a:noFill/>
                </a:ln>
                <a:solidFill>
                  <a:schemeClr val="bg1"/>
                </a:solidFill>
                <a:effectLst/>
                <a:latin typeface="Arial" charset="0"/>
                <a:ea typeface="ヒラギノ角ゴ Pro W3" pitchFamily="16" charset="-128"/>
              </a:endParaRPr>
            </a:p>
          </p:txBody>
        </p:sp>
      </p:grpSp>
    </p:spTree>
    <p:extLst>
      <p:ext uri="{BB962C8B-B14F-4D97-AF65-F5344CB8AC3E}">
        <p14:creationId xmlns:p14="http://schemas.microsoft.com/office/powerpoint/2010/main" val="4263777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12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892297" y="956943"/>
            <a:ext cx="1057275" cy="152400"/>
          </a:xfrm>
          <a:prstGeom prst="rect">
            <a:avLst/>
          </a:prstGeom>
          <a:solidFill>
            <a:srgbClr val="EAEAE2"/>
          </a:solidFill>
          <a:ln w="57150" cap="flat" cmpd="sng" algn="ctr">
            <a:solidFill>
              <a:srgbClr val="EAEAE2"/>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John</a:t>
            </a:r>
            <a:r>
              <a:rPr kumimoji="0" lang="en-US" sz="800" b="1" i="0" u="none" strike="noStrike" cap="none" normalizeH="0" dirty="0" smtClean="0">
                <a:ln>
                  <a:noFill/>
                </a:ln>
                <a:solidFill>
                  <a:schemeClr val="tx1"/>
                </a:solidFill>
                <a:effectLst/>
                <a:latin typeface="Calibri" pitchFamily="34" charset="0"/>
                <a:ea typeface="ヒラギノ角ゴ Pro W3" pitchFamily="16" charset="-128"/>
                <a:cs typeface="Calibri" pitchFamily="34" charset="0"/>
              </a:rPr>
              <a:t> Q. Rotarian</a:t>
            </a:r>
            <a:endPar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endParaRPr>
          </a:p>
        </p:txBody>
      </p:sp>
      <p:sp>
        <p:nvSpPr>
          <p:cNvPr id="8" name="Rectangle 7"/>
          <p:cNvSpPr/>
          <p:nvPr/>
        </p:nvSpPr>
        <p:spPr bwMode="auto">
          <a:xfrm>
            <a:off x="4541521" y="1575708"/>
            <a:ext cx="2923812" cy="228600"/>
          </a:xfrm>
          <a:prstGeom prst="rect">
            <a:avLst/>
          </a:prstGeom>
          <a:solidFill>
            <a:schemeClr val="bg1"/>
          </a:solidFill>
          <a:ln w="5715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District: </a:t>
            </a:r>
            <a:r>
              <a:rPr lang="en-US" sz="800" b="1" dirty="0" smtClean="0">
                <a:latin typeface="Calibri" pitchFamily="34" charset="0"/>
                <a:ea typeface="ヒラギノ角ゴ Pro W3" pitchFamily="16" charset="-128"/>
                <a:cs typeface="Calibri" pitchFamily="34" charset="0"/>
              </a:rPr>
              <a:t>0000 | </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Club: </a:t>
            </a:r>
            <a:r>
              <a:rPr lang="en-US" sz="800" b="1" dirty="0" smtClean="0">
                <a:latin typeface="Calibri" pitchFamily="34" charset="0"/>
                <a:ea typeface="ヒラギノ角ゴ Pro W3" pitchFamily="16" charset="-128"/>
                <a:cs typeface="Calibri" pitchFamily="34" charset="0"/>
              </a:rPr>
              <a:t>Your C</a:t>
            </a:r>
            <a:r>
              <a:rPr kumimoji="0" lang="en-US" sz="800" b="1" i="0" u="none" strike="noStrike" cap="none" normalizeH="0" baseline="0" dirty="0" smtClean="0">
                <a:ln>
                  <a:noFill/>
                </a:ln>
                <a:solidFill>
                  <a:schemeClr val="tx1"/>
                </a:solidFill>
                <a:effectLst/>
                <a:latin typeface="Calibri" pitchFamily="34" charset="0"/>
                <a:ea typeface="ヒラギノ角ゴ Pro W3" pitchFamily="16" charset="-128"/>
                <a:cs typeface="Calibri" pitchFamily="34" charset="0"/>
              </a:rPr>
              <a:t>lub</a:t>
            </a:r>
          </a:p>
        </p:txBody>
      </p:sp>
    </p:spTree>
    <p:extLst>
      <p:ext uri="{BB962C8B-B14F-4D97-AF65-F5344CB8AC3E}">
        <p14:creationId xmlns:p14="http://schemas.microsoft.com/office/powerpoint/2010/main" val="39264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23A524B7B1041BA1E14728BDD10CC" ma:contentTypeVersion="0" ma:contentTypeDescription="Create a new document." ma:contentTypeScope="" ma:versionID="afe3759428acdf24915399065e1f2cf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11C86FD-6D79-4C37-9D26-78DC1B864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ADC71C0-C566-48F0-9B53-B7DF2D9357E7}">
  <ds:schemaRefs>
    <ds:schemaRef ds:uri="http://schemas.microsoft.com/sharepoint/v3/contenttype/forms"/>
  </ds:schemaRefs>
</ds:datastoreItem>
</file>

<file path=customXml/itemProps3.xml><?xml version="1.0" encoding="utf-8"?>
<ds:datastoreItem xmlns:ds="http://schemas.openxmlformats.org/officeDocument/2006/customXml" ds:itemID="{E736980C-8D9E-41B9-B56A-B22854C58669}">
  <ds:schemaRefs>
    <ds:schemaRef ds:uri="http://purl.org/dc/terms/"/>
    <ds:schemaRef ds:uri="http://purl.org/dc/elements/1.1/"/>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6643</TotalTime>
  <Words>1991</Words>
  <Application>Microsoft Office PowerPoint</Application>
  <PresentationFormat>On-screen Show (4:3)</PresentationFormat>
  <Paragraphs>266</Paragraphs>
  <Slides>28</Slides>
  <Notes>28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Custom Design</vt:lpstr>
      <vt:lpstr>2_Custom Design</vt:lpstr>
      <vt:lpstr>PowerPoint Presentation</vt:lpstr>
      <vt:lpstr>What’s in it for clubs?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Brown</dc:creator>
  <cp:lastModifiedBy>Elizabeth Lapp</cp:lastModifiedBy>
  <cp:revision>44</cp:revision>
  <dcterms:created xsi:type="dcterms:W3CDTF">2013-02-07T00:45:17Z</dcterms:created>
  <dcterms:modified xsi:type="dcterms:W3CDTF">2013-09-16T21:24:29Z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0x010100CB023A524B7B1041BA1E14728BDD10CC</vt:lpwstr>
  </property>
</Properties>
</file>