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3" r:id="rId8"/>
    <p:sldId id="264" r:id="rId9"/>
  </p:sldIdLst>
  <p:sldSz cx="6858000" cy="9144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p14="http://schemas.microsoft.com/office/powerpoint/2010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788" y="26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FBECF-1C37-C843-9D07-28476BA5C725}" type="datetimeFigureOut">
              <a:rPr lang="en-US" smtClean="0"/>
              <a:pPr/>
              <a:t>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4F8E-01AF-FC4C-BDC7-D17B1EDE07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598842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FBECF-1C37-C843-9D07-28476BA5C725}" type="datetimeFigureOut">
              <a:rPr lang="en-US" smtClean="0"/>
              <a:pPr/>
              <a:t>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4F8E-01AF-FC4C-BDC7-D17B1EDE07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3276792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FBECF-1C37-C843-9D07-28476BA5C725}" type="datetimeFigureOut">
              <a:rPr lang="en-US" smtClean="0"/>
              <a:pPr/>
              <a:t>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4F8E-01AF-FC4C-BDC7-D17B1EDE07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633609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FBECF-1C37-C843-9D07-28476BA5C725}" type="datetimeFigureOut">
              <a:rPr lang="en-US" smtClean="0"/>
              <a:pPr/>
              <a:t>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4F8E-01AF-FC4C-BDC7-D17B1EDE07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2863102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FBECF-1C37-C843-9D07-28476BA5C725}" type="datetimeFigureOut">
              <a:rPr lang="en-US" smtClean="0"/>
              <a:pPr/>
              <a:t>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4F8E-01AF-FC4C-BDC7-D17B1EDE07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825122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FBECF-1C37-C843-9D07-28476BA5C725}" type="datetimeFigureOut">
              <a:rPr lang="en-US" smtClean="0"/>
              <a:pPr/>
              <a:t>1/2/2014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4F8E-01AF-FC4C-BDC7-D17B1EDE07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122877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FBECF-1C37-C843-9D07-28476BA5C725}" type="datetimeFigureOut">
              <a:rPr lang="en-US" smtClean="0"/>
              <a:pPr/>
              <a:t>1/2/2014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4F8E-01AF-FC4C-BDC7-D17B1EDE07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3919151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FBECF-1C37-C843-9D07-28476BA5C725}" type="datetimeFigureOut">
              <a:rPr lang="en-US" smtClean="0"/>
              <a:pPr/>
              <a:t>1/2/2014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4F8E-01AF-FC4C-BDC7-D17B1EDE07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193755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FBECF-1C37-C843-9D07-28476BA5C725}" type="datetimeFigureOut">
              <a:rPr lang="en-US" smtClean="0"/>
              <a:pPr/>
              <a:t>1/2/2014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4F8E-01AF-FC4C-BDC7-D17B1EDE07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3204232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FBECF-1C37-C843-9D07-28476BA5C725}" type="datetimeFigureOut">
              <a:rPr lang="en-US" smtClean="0"/>
              <a:pPr/>
              <a:t>1/2/2014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4F8E-01AF-FC4C-BDC7-D17B1EDE07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4001573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FBECF-1C37-C843-9D07-28476BA5C725}" type="datetimeFigureOut">
              <a:rPr lang="en-US" smtClean="0"/>
              <a:pPr/>
              <a:t>1/2/2014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4F8E-01AF-FC4C-BDC7-D17B1EDE07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3639026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FBECF-1C37-C843-9D07-28476BA5C725}" type="datetimeFigureOut">
              <a:rPr lang="en-US" smtClean="0"/>
              <a:pPr/>
              <a:t>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64F8E-01AF-FC4C-BDC7-D17B1EDE07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375010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Relationship Id="rId9" Type="http://schemas.openxmlformats.org/officeDocument/2006/relationships/image" Target="../media/image2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7" Type="http://schemas.openxmlformats.org/officeDocument/2006/relationships/image" Target="../media/image35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jpeg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3" Type="http://schemas.openxmlformats.org/officeDocument/2006/relationships/image" Target="../media/image2.png"/><Relationship Id="rId7" Type="http://schemas.openxmlformats.org/officeDocument/2006/relationships/image" Target="../media/image3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jpeg"/><Relationship Id="rId5" Type="http://schemas.openxmlformats.org/officeDocument/2006/relationships/image" Target="../media/image30.jpeg"/><Relationship Id="rId4" Type="http://schemas.openxmlformats.org/officeDocument/2006/relationships/image" Target="../media/image36.png"/><Relationship Id="rId9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409371" y="5582179"/>
            <a:ext cx="4229999" cy="2785871"/>
            <a:chOff x="2100935" y="5773619"/>
            <a:chExt cx="4229999" cy="2785871"/>
          </a:xfrm>
        </p:grpSpPr>
        <p:pic>
          <p:nvPicPr>
            <p:cNvPr id="9" name="Picture 8" descr="images-3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rcRect l="6973" r="10129" b="8164"/>
            <a:stretch>
              <a:fillRect/>
            </a:stretch>
          </p:blipFill>
          <p:spPr>
            <a:xfrm>
              <a:off x="2100935" y="5773619"/>
              <a:ext cx="4229999" cy="2785871"/>
            </a:xfrm>
            <a:prstGeom prst="rect">
              <a:avLst/>
            </a:prstGeom>
          </p:spPr>
        </p:pic>
        <p:pic>
          <p:nvPicPr>
            <p:cNvPr id="7" name="Picture 6" descr="Screen shot 2013-10-21 at 10.34.29 PM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="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tretch>
              <a:fillRect/>
            </a:stretch>
          </p:blipFill>
          <p:spPr>
            <a:xfrm rot="205979">
              <a:off x="2544755" y="7255453"/>
              <a:ext cx="2898262" cy="748154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 rot="197524">
              <a:off x="3343134" y="7399022"/>
              <a:ext cx="210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Tool Library Project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752424" y="2864379"/>
            <a:ext cx="2997200" cy="2717800"/>
            <a:chOff x="2752424" y="2864379"/>
            <a:chExt cx="2997200" cy="2717800"/>
          </a:xfrm>
        </p:grpSpPr>
        <p:pic>
          <p:nvPicPr>
            <p:cNvPr id="5" name="Picture 4" descr="images-2.jp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="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tretch>
              <a:fillRect/>
            </a:stretch>
          </p:blipFill>
          <p:spPr>
            <a:xfrm>
              <a:off x="2752424" y="2864379"/>
              <a:ext cx="2997200" cy="2717800"/>
            </a:xfrm>
            <a:prstGeom prst="rect">
              <a:avLst/>
            </a:prstGeom>
          </p:spPr>
        </p:pic>
        <p:pic>
          <p:nvPicPr>
            <p:cNvPr id="12" name="Picture 11" descr="logo-signature-revers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="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tretch>
              <a:fillRect/>
            </a:stretch>
          </p:blipFill>
          <p:spPr>
            <a:xfrm rot="21195502">
              <a:off x="3832544" y="4273773"/>
              <a:ext cx="1477239" cy="865995"/>
            </a:xfrm>
            <a:prstGeom prst="rect">
              <a:avLst/>
            </a:prstGeom>
          </p:spPr>
        </p:pic>
      </p:grpSp>
      <p:sp>
        <p:nvSpPr>
          <p:cNvPr id="13" name="TextBox 12"/>
          <p:cNvSpPr txBox="1"/>
          <p:nvPr/>
        </p:nvSpPr>
        <p:spPr>
          <a:xfrm rot="21093223">
            <a:off x="3774762" y="4731252"/>
            <a:ext cx="2857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Tool Library Project</a:t>
            </a:r>
            <a:endParaRPr lang="en-US" sz="1400" b="1" dirty="0">
              <a:solidFill>
                <a:schemeClr val="bg1"/>
              </a:solidFill>
            </a:endParaRPr>
          </a:p>
        </p:txBody>
      </p:sp>
      <p:pic>
        <p:nvPicPr>
          <p:cNvPr id="15" name="Picture 14" descr="images-3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2184453" y="65402"/>
            <a:ext cx="4463115" cy="2932443"/>
          </a:xfrm>
          <a:prstGeom prst="rect">
            <a:avLst/>
          </a:prstGeom>
        </p:spPr>
      </p:pic>
      <p:pic>
        <p:nvPicPr>
          <p:cNvPr id="17" name="Picture 16" descr="images-1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 rot="16200000">
            <a:off x="-602709" y="6280191"/>
            <a:ext cx="3534260" cy="1778315"/>
          </a:xfrm>
          <a:prstGeom prst="rect">
            <a:avLst/>
          </a:prstGeom>
        </p:spPr>
      </p:pic>
      <p:pic>
        <p:nvPicPr>
          <p:cNvPr id="18" name="Picture 17" descr="images.jp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424897" y="3395490"/>
            <a:ext cx="1628681" cy="1844809"/>
          </a:xfrm>
          <a:prstGeom prst="rect">
            <a:avLst/>
          </a:prstGeom>
        </p:spPr>
      </p:pic>
      <p:pic>
        <p:nvPicPr>
          <p:cNvPr id="21" name="Picture 20" descr="images (5).jpg"/>
          <p:cNvPicPr>
            <a:picLocks noChangeAspect="1"/>
          </p:cNvPicPr>
          <p:nvPr/>
        </p:nvPicPr>
        <p:blipFill>
          <a:blip r:embed="rId9" cstate="email"/>
          <a:stretch>
            <a:fillRect/>
          </a:stretch>
        </p:blipFill>
        <p:spPr>
          <a:xfrm>
            <a:off x="342408" y="1444540"/>
            <a:ext cx="1544449" cy="926669"/>
          </a:xfrm>
          <a:prstGeom prst="rect">
            <a:avLst/>
          </a:prstGeom>
        </p:spPr>
      </p:pic>
      <p:pic>
        <p:nvPicPr>
          <p:cNvPr id="23" name="Picture 22" descr="logo-signature-reverse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 t="17900" b="21544"/>
          <a:stretch>
            <a:fillRect/>
          </a:stretch>
        </p:blipFill>
        <p:spPr>
          <a:xfrm>
            <a:off x="3394535" y="1733551"/>
            <a:ext cx="2106833" cy="65670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376985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images-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 rot="2959270">
            <a:off x="4206282" y="5880207"/>
            <a:ext cx="1307286" cy="984250"/>
          </a:xfrm>
          <a:prstGeom prst="rect">
            <a:avLst/>
          </a:prstGeom>
        </p:spPr>
      </p:pic>
      <p:pic>
        <p:nvPicPr>
          <p:cNvPr id="7" name="Picture 6" descr="images-7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4302123" y="1598079"/>
            <a:ext cx="1703917" cy="1703917"/>
          </a:xfrm>
          <a:prstGeom prst="rect">
            <a:avLst/>
          </a:prstGeom>
        </p:spPr>
      </p:pic>
      <p:pic>
        <p:nvPicPr>
          <p:cNvPr id="2" name="Picture 1" descr="Screen shot 2013-12-25 at 4.51.35 AM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301320" y="165564"/>
            <a:ext cx="2384621" cy="1841015"/>
          </a:xfrm>
          <a:prstGeom prst="rect">
            <a:avLst/>
          </a:prstGeom>
        </p:spPr>
      </p:pic>
      <p:pic>
        <p:nvPicPr>
          <p:cNvPr id="3" name="Picture 2" descr="Screen shot 2013-12-25 at 4.51.42 AM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2685941" y="66249"/>
            <a:ext cx="3261893" cy="194033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xmlns:mv="urn:schemas-microsoft-com:mac:vml" xmlns:mc="http://schemas.openxmlformats.org/markup-compatibility/2006" val="1241999841"/>
              </p:ext>
            </p:extLst>
          </p:nvPr>
        </p:nvGraphicFramePr>
        <p:xfrm>
          <a:off x="378530" y="2131733"/>
          <a:ext cx="3923593" cy="6563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773"/>
                <a:gridCol w="1330820"/>
              </a:tblGrid>
              <a:tr h="640079">
                <a:tc>
                  <a:txBody>
                    <a:bodyPr/>
                    <a:lstStyle/>
                    <a:p>
                      <a:r>
                        <a:rPr lang="en-US" dirty="0" smtClean="0"/>
                        <a:t>CARPENTERS TOOL BOX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Quantity</a:t>
                      </a:r>
                      <a:endParaRPr lang="en-US" dirty="0"/>
                    </a:p>
                  </a:txBody>
                  <a:tcPr/>
                </a:tc>
              </a:tr>
              <a:tr h="351649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Hammer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 startAt="8"/>
                      </a:pPr>
                      <a:r>
                        <a:rPr lang="en-US" dirty="0" err="1" smtClean="0"/>
                        <a:t>Pcs</a:t>
                      </a:r>
                      <a:endParaRPr lang="en-US" dirty="0"/>
                    </a:p>
                  </a:txBody>
                  <a:tcPr/>
                </a:tc>
              </a:tr>
              <a:tr h="351649">
                <a:tc>
                  <a:txBody>
                    <a:bodyPr/>
                    <a:lstStyle/>
                    <a:p>
                      <a:r>
                        <a:rPr lang="en-US" dirty="0" smtClean="0"/>
                        <a:t>2.   Carpenter’s  square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 startAt="2"/>
                      </a:pPr>
                      <a:r>
                        <a:rPr lang="en-US" dirty="0" err="1" smtClean="0"/>
                        <a:t>Pcs</a:t>
                      </a:r>
                      <a:endParaRPr lang="en-US" dirty="0"/>
                    </a:p>
                  </a:txBody>
                  <a:tcPr/>
                </a:tc>
              </a:tr>
              <a:tr h="351649">
                <a:tc>
                  <a:txBody>
                    <a:bodyPr/>
                    <a:lstStyle/>
                    <a:p>
                      <a:r>
                        <a:rPr lang="en-US" dirty="0" smtClean="0"/>
                        <a:t>3.   Measuring Tape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 startAt="2"/>
                      </a:pPr>
                      <a:r>
                        <a:rPr lang="en-US" dirty="0" err="1" smtClean="0"/>
                        <a:t>Pcs</a:t>
                      </a:r>
                      <a:endParaRPr lang="en-US" dirty="0"/>
                    </a:p>
                  </a:txBody>
                  <a:tcPr/>
                </a:tc>
              </a:tr>
              <a:tr h="351649">
                <a:tc>
                  <a:txBody>
                    <a:bodyPr/>
                    <a:lstStyle/>
                    <a:p>
                      <a:r>
                        <a:rPr lang="en-US" dirty="0" smtClean="0"/>
                        <a:t>4.</a:t>
                      </a:r>
                      <a:r>
                        <a:rPr lang="en-US" baseline="0" dirty="0" smtClean="0"/>
                        <a:t>   Aluminum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 startAt="2"/>
                      </a:pPr>
                      <a:r>
                        <a:rPr lang="en-US" dirty="0" err="1" smtClean="0"/>
                        <a:t>Pcs</a:t>
                      </a:r>
                      <a:endParaRPr lang="en-US" dirty="0"/>
                    </a:p>
                  </a:txBody>
                  <a:tcPr/>
                </a:tc>
              </a:tr>
              <a:tr h="351649">
                <a:tc>
                  <a:txBody>
                    <a:bodyPr/>
                    <a:lstStyle/>
                    <a:p>
                      <a:r>
                        <a:rPr lang="en-US" dirty="0" smtClean="0"/>
                        <a:t>5.   Pliers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 startAt="2"/>
                      </a:pPr>
                      <a:r>
                        <a:rPr lang="en-US" dirty="0" smtClean="0"/>
                        <a:t>Pairs</a:t>
                      </a:r>
                      <a:endParaRPr lang="en-US" dirty="0"/>
                    </a:p>
                  </a:txBody>
                  <a:tcPr/>
                </a:tc>
              </a:tr>
              <a:tr h="351649">
                <a:tc>
                  <a:txBody>
                    <a:bodyPr/>
                    <a:lstStyle/>
                    <a:p>
                      <a:r>
                        <a:rPr lang="en-US" dirty="0" smtClean="0"/>
                        <a:t>6.   Screw Driver 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 startAt="2"/>
                      </a:pPr>
                      <a:r>
                        <a:rPr lang="en-US" dirty="0" smtClean="0"/>
                        <a:t>Sets</a:t>
                      </a:r>
                      <a:endParaRPr lang="en-US" dirty="0"/>
                    </a:p>
                  </a:txBody>
                  <a:tcPr/>
                </a:tc>
              </a:tr>
              <a:tr h="351649">
                <a:tc>
                  <a:txBody>
                    <a:bodyPr/>
                    <a:lstStyle/>
                    <a:p>
                      <a:r>
                        <a:rPr lang="en-US" dirty="0" smtClean="0"/>
                        <a:t>7.   Hacksaw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 startAt="2"/>
                      </a:pPr>
                      <a:r>
                        <a:rPr lang="en-US" baseline="0" dirty="0" err="1" smtClean="0"/>
                        <a:t>Pcs</a:t>
                      </a:r>
                      <a:endParaRPr lang="en-US" dirty="0"/>
                    </a:p>
                  </a:txBody>
                  <a:tcPr/>
                </a:tc>
              </a:tr>
              <a:tr h="351649">
                <a:tc>
                  <a:txBody>
                    <a:bodyPr/>
                    <a:lstStyle/>
                    <a:p>
                      <a:r>
                        <a:rPr lang="en-US" dirty="0" smtClean="0"/>
                        <a:t>8.   </a:t>
                      </a:r>
                      <a:r>
                        <a:rPr lang="en-US" dirty="0" err="1" smtClean="0"/>
                        <a:t>HandSaw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 startAt="8"/>
                      </a:pPr>
                      <a:r>
                        <a:rPr lang="en-US" dirty="0" err="1" smtClean="0"/>
                        <a:t>Pcs</a:t>
                      </a:r>
                      <a:endParaRPr lang="en-US" dirty="0"/>
                    </a:p>
                  </a:txBody>
                  <a:tcPr/>
                </a:tc>
              </a:tr>
              <a:tr h="351649">
                <a:tc>
                  <a:txBody>
                    <a:bodyPr/>
                    <a:lstStyle/>
                    <a:p>
                      <a:r>
                        <a:rPr lang="en-US" dirty="0" smtClean="0"/>
                        <a:t>9.   C-clamp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 startAt="5"/>
                      </a:pPr>
                      <a:r>
                        <a:rPr lang="en-US" dirty="0" err="1" smtClean="0"/>
                        <a:t>Pcs</a:t>
                      </a:r>
                      <a:endParaRPr lang="en-US" dirty="0"/>
                    </a:p>
                  </a:txBody>
                  <a:tcPr/>
                </a:tc>
              </a:tr>
              <a:tr h="351649">
                <a:tc>
                  <a:txBody>
                    <a:bodyPr/>
                    <a:lstStyle/>
                    <a:p>
                      <a:r>
                        <a:rPr lang="en-US" dirty="0" smtClean="0"/>
                        <a:t>10.  Adjustable Wrench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 startAt="2"/>
                      </a:pPr>
                      <a:r>
                        <a:rPr lang="en-US" dirty="0" err="1" smtClean="0"/>
                        <a:t>Pcs</a:t>
                      </a:r>
                      <a:endParaRPr lang="en-US" dirty="0"/>
                    </a:p>
                  </a:txBody>
                  <a:tcPr/>
                </a:tc>
              </a:tr>
              <a:tr h="351649">
                <a:tc>
                  <a:txBody>
                    <a:bodyPr/>
                    <a:lstStyle/>
                    <a:p>
                      <a:r>
                        <a:rPr lang="en-US" dirty="0" smtClean="0"/>
                        <a:t>11.</a:t>
                      </a:r>
                      <a:r>
                        <a:rPr lang="en-US" baseline="0" dirty="0" smtClean="0"/>
                        <a:t>  Chisel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 startAt="4"/>
                      </a:pPr>
                      <a:r>
                        <a:rPr lang="en-US" dirty="0" err="1" smtClean="0"/>
                        <a:t>Pcs</a:t>
                      </a:r>
                      <a:endParaRPr lang="en-US" dirty="0" smtClean="0"/>
                    </a:p>
                  </a:txBody>
                  <a:tcPr/>
                </a:tc>
              </a:tr>
              <a:tr h="436900">
                <a:tc>
                  <a:txBody>
                    <a:bodyPr/>
                    <a:lstStyle/>
                    <a:p>
                      <a:r>
                        <a:rPr lang="en-US" dirty="0" smtClean="0"/>
                        <a:t>12.  Gloves &amp; Hard Hats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 startAt="5"/>
                      </a:pPr>
                      <a:r>
                        <a:rPr lang="en-US" baseline="0" dirty="0" smtClean="0"/>
                        <a:t>Sets</a:t>
                      </a:r>
                      <a:endParaRPr lang="en-US" dirty="0" smtClean="0"/>
                    </a:p>
                  </a:txBody>
                  <a:tcPr/>
                </a:tc>
              </a:tr>
              <a:tr h="351649">
                <a:tc>
                  <a:txBody>
                    <a:bodyPr/>
                    <a:lstStyle/>
                    <a:p>
                      <a:r>
                        <a:rPr lang="en-US" dirty="0" smtClean="0"/>
                        <a:t>13.  Hand Riveter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 startAt="2"/>
                      </a:pPr>
                      <a:r>
                        <a:rPr lang="en-US" dirty="0" err="1" smtClean="0"/>
                        <a:t>Pcs</a:t>
                      </a:r>
                      <a:endParaRPr lang="en-US" dirty="0" smtClean="0"/>
                    </a:p>
                  </a:txBody>
                  <a:tcPr/>
                </a:tc>
              </a:tr>
              <a:tr h="351649">
                <a:tc>
                  <a:txBody>
                    <a:bodyPr/>
                    <a:lstStyle/>
                    <a:p>
                      <a:r>
                        <a:rPr lang="en-US" dirty="0" smtClean="0"/>
                        <a:t>14.  Chalk 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 startAt="2"/>
                      </a:pPr>
                      <a:r>
                        <a:rPr lang="en-US" dirty="0" err="1" smtClean="0"/>
                        <a:t>Pcs</a:t>
                      </a:r>
                      <a:endParaRPr lang="en-US" dirty="0" smtClean="0"/>
                    </a:p>
                  </a:txBody>
                  <a:tcPr/>
                </a:tc>
              </a:tr>
              <a:tr h="35164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15. Tool Box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    Pc </a:t>
                      </a:r>
                    </a:p>
                  </a:txBody>
                  <a:tcPr/>
                </a:tc>
              </a:tr>
              <a:tr h="351649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TOTAL 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12,600.00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7" descr="images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5226302" y="2762241"/>
            <a:ext cx="1438605" cy="963083"/>
          </a:xfrm>
          <a:prstGeom prst="rect">
            <a:avLst/>
          </a:prstGeom>
        </p:spPr>
      </p:pic>
      <p:pic>
        <p:nvPicPr>
          <p:cNvPr id="9" name="Picture 8" descr="images-4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4421717" y="3725324"/>
            <a:ext cx="1930400" cy="1930400"/>
          </a:xfrm>
          <a:prstGeom prst="rect">
            <a:avLst/>
          </a:prstGeom>
        </p:spPr>
      </p:pic>
      <p:pic>
        <p:nvPicPr>
          <p:cNvPr id="10" name="Picture 9" descr="images-2.jp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5659197" y="1020232"/>
            <a:ext cx="986660" cy="922867"/>
          </a:xfrm>
          <a:prstGeom prst="rect">
            <a:avLst/>
          </a:prstGeom>
        </p:spPr>
      </p:pic>
      <p:pic>
        <p:nvPicPr>
          <p:cNvPr id="14" name="Picture 13" descr="images-6.jpg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 rot="16200000">
            <a:off x="4927601" y="6334244"/>
            <a:ext cx="2235200" cy="127188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497390" y="8338516"/>
            <a:ext cx="2183751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US $  300.00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2953519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s-7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283255" y="147634"/>
            <a:ext cx="1155628" cy="1736600"/>
          </a:xfrm>
          <a:prstGeom prst="rect">
            <a:avLst/>
          </a:prstGeom>
        </p:spPr>
      </p:pic>
      <p:pic>
        <p:nvPicPr>
          <p:cNvPr id="5" name="Picture 4" descr="images-6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2363152" y="768605"/>
            <a:ext cx="1182157" cy="1115629"/>
          </a:xfrm>
          <a:prstGeom prst="rect">
            <a:avLst/>
          </a:prstGeom>
        </p:spPr>
      </p:pic>
      <p:pic>
        <p:nvPicPr>
          <p:cNvPr id="6" name="Picture 5" descr="images-2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1438883" y="0"/>
            <a:ext cx="1238250" cy="1238250"/>
          </a:xfrm>
          <a:prstGeom prst="rect">
            <a:avLst/>
          </a:prstGeom>
        </p:spPr>
      </p:pic>
      <p:pic>
        <p:nvPicPr>
          <p:cNvPr id="7" name="Picture 6" descr="images-5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3975747" y="2711135"/>
            <a:ext cx="2857500" cy="2857500"/>
          </a:xfrm>
          <a:prstGeom prst="rect">
            <a:avLst/>
          </a:prstGeom>
        </p:spPr>
      </p:pic>
      <p:pic>
        <p:nvPicPr>
          <p:cNvPr id="8" name="Picture 7" descr="images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4153913" y="5283601"/>
            <a:ext cx="2280490" cy="2223478"/>
          </a:xfrm>
          <a:prstGeom prst="rect">
            <a:avLst/>
          </a:prstGeom>
        </p:spPr>
      </p:pic>
      <p:pic>
        <p:nvPicPr>
          <p:cNvPr id="9" name="Picture 8" descr="images-4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5946885" y="5182831"/>
            <a:ext cx="805281" cy="805281"/>
          </a:xfrm>
          <a:prstGeom prst="rect">
            <a:avLst/>
          </a:prstGeom>
        </p:spPr>
      </p:pic>
      <p:pic>
        <p:nvPicPr>
          <p:cNvPr id="12" name="Picture 11" descr="imgres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3640666" y="43058"/>
            <a:ext cx="3111500" cy="2616200"/>
          </a:xfrm>
          <a:prstGeom prst="rect">
            <a:avLst/>
          </a:prstGeom>
        </p:spPr>
      </p:pic>
      <p:pic>
        <p:nvPicPr>
          <p:cNvPr id="4" name="Picture 3" descr="images-1.jpg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1102936" y="1450919"/>
            <a:ext cx="1260216" cy="126021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250652" y="7598302"/>
            <a:ext cx="2183751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US$  300</a:t>
            </a:r>
            <a:endParaRPr lang="en-US" sz="28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xmlns:mv="urn:schemas-microsoft-com:mac:vml" xmlns:mc="http://schemas.openxmlformats.org/markup-compatibility/2006" val="865783072"/>
              </p:ext>
            </p:extLst>
          </p:nvPr>
        </p:nvGraphicFramePr>
        <p:xfrm>
          <a:off x="283255" y="2677815"/>
          <a:ext cx="3717245" cy="5291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8693"/>
                <a:gridCol w="1328552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ELECTRICIANS</a:t>
                      </a:r>
                    </a:p>
                    <a:p>
                      <a:pPr algn="ctr"/>
                      <a:r>
                        <a:rPr lang="en-US" dirty="0" smtClean="0"/>
                        <a:t>TOOL BOX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QUANTITY</a:t>
                      </a:r>
                      <a:endParaRPr lang="en-US" dirty="0"/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r>
                        <a:rPr lang="en-US" dirty="0" smtClean="0"/>
                        <a:t>1  Combination Pliers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5 </a:t>
                      </a:r>
                      <a:r>
                        <a:rPr lang="en-US" dirty="0" err="1" smtClean="0"/>
                        <a:t>prs</a:t>
                      </a:r>
                      <a:endParaRPr lang="en-US" dirty="0"/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r>
                        <a:rPr lang="en-US" dirty="0" smtClean="0"/>
                        <a:t>2  Long Nose Pliers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en-US" dirty="0" smtClean="0"/>
                        <a:t>5 </a:t>
                      </a:r>
                      <a:r>
                        <a:rPr lang="en-US" dirty="0" err="1" smtClean="0"/>
                        <a:t>Prs</a:t>
                      </a:r>
                      <a:endParaRPr lang="en-US" dirty="0"/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r>
                        <a:rPr lang="en-US" dirty="0" smtClean="0"/>
                        <a:t>3  </a:t>
                      </a:r>
                      <a:r>
                        <a:rPr lang="en-US" sz="1600" dirty="0" smtClean="0"/>
                        <a:t>Diagonal</a:t>
                      </a:r>
                      <a:r>
                        <a:rPr lang="en-US" sz="1600" baseline="0" dirty="0" smtClean="0"/>
                        <a:t> Cutting Pliers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5 </a:t>
                      </a:r>
                      <a:r>
                        <a:rPr lang="en-US" dirty="0" err="1" smtClean="0"/>
                        <a:t>Prs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4  Drill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aseline="0" dirty="0" smtClean="0"/>
                        <a:t>1 set</a:t>
                      </a:r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r>
                        <a:rPr lang="en-US" dirty="0" smtClean="0"/>
                        <a:t>5  Cutter</a:t>
                      </a:r>
                      <a:r>
                        <a:rPr lang="en-US" baseline="0" dirty="0" smtClean="0"/>
                        <a:t> Blade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10 </a:t>
                      </a:r>
                      <a:r>
                        <a:rPr lang="en-US" dirty="0" err="1" smtClean="0"/>
                        <a:t>pcs</a:t>
                      </a:r>
                      <a:endParaRPr lang="en-US" dirty="0"/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r>
                        <a:rPr lang="en-US" dirty="0" smtClean="0"/>
                        <a:t>6  Multi Tester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 unit</a:t>
                      </a:r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r>
                        <a:rPr lang="en-US" dirty="0" smtClean="0"/>
                        <a:t>7  Tex Screw Adaptor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5 </a:t>
                      </a:r>
                      <a:r>
                        <a:rPr lang="en-US" dirty="0" err="1" smtClean="0"/>
                        <a:t>pcs</a:t>
                      </a:r>
                      <a:endParaRPr lang="en-US" dirty="0"/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r>
                        <a:rPr lang="en-US" dirty="0" smtClean="0"/>
                        <a:t>8  Electric Drill HD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 Unit</a:t>
                      </a:r>
                      <a:endParaRPr lang="en-US" dirty="0"/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r>
                        <a:rPr lang="en-US" dirty="0" smtClean="0"/>
                        <a:t>9  Tool Box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</a:t>
                      </a:r>
                      <a:r>
                        <a:rPr lang="en-US" baseline="0" dirty="0" smtClean="0"/>
                        <a:t> pc</a:t>
                      </a:r>
                      <a:endParaRPr lang="en-US" dirty="0"/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12, 600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2953519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xmlns:mv="urn:schemas-microsoft-com:mac:vml" xmlns:mc="http://schemas.openxmlformats.org/markup-compatibility/2006" val="865783072"/>
              </p:ext>
            </p:extLst>
          </p:nvPr>
        </p:nvGraphicFramePr>
        <p:xfrm>
          <a:off x="516276" y="435444"/>
          <a:ext cx="3717245" cy="3915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8693"/>
                <a:gridCol w="1328552"/>
              </a:tblGrid>
              <a:tr h="13367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PAINTING WORKS</a:t>
                      </a:r>
                    </a:p>
                    <a:p>
                      <a:pPr algn="ctr"/>
                      <a:r>
                        <a:rPr lang="en-US" dirty="0" smtClean="0"/>
                        <a:t>TOOL BOX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QUANTITY</a:t>
                      </a:r>
                      <a:endParaRPr lang="en-US" dirty="0"/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r>
                        <a:rPr lang="en-US" dirty="0" smtClean="0"/>
                        <a:t>1   Air Compressor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/>
                      </a:pPr>
                      <a:r>
                        <a:rPr lang="en-US" baseline="0" dirty="0" smtClean="0"/>
                        <a:t>Unit</a:t>
                      </a:r>
                      <a:endParaRPr lang="en-US" dirty="0" smtClean="0"/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r>
                        <a:rPr lang="en-US" dirty="0" smtClean="0"/>
                        <a:t>2   Spray Gun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 startAt="5"/>
                      </a:pPr>
                      <a:r>
                        <a:rPr lang="en-US" baseline="0" dirty="0" err="1" smtClean="0"/>
                        <a:t>Pcs</a:t>
                      </a:r>
                      <a:endParaRPr lang="en-US" dirty="0"/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r>
                        <a:rPr lang="en-US" dirty="0" smtClean="0"/>
                        <a:t>3  </a:t>
                      </a:r>
                      <a:r>
                        <a:rPr lang="en-US" sz="1600" dirty="0" smtClean="0"/>
                        <a:t> Paint Brushes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/>
                      </a:pPr>
                      <a:r>
                        <a:rPr lang="en-US" baseline="0" dirty="0" smtClean="0"/>
                        <a:t>Lot</a:t>
                      </a:r>
                      <a:endParaRPr lang="en-US" dirty="0"/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4   Roller Blade with    Handle &amp;Tray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/>
                      </a:pPr>
                      <a:r>
                        <a:rPr lang="en-US" baseline="0" dirty="0" smtClean="0"/>
                        <a:t>Lot</a:t>
                      </a:r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r>
                        <a:rPr lang="en-US" dirty="0" smtClean="0"/>
                        <a:t> 5</a:t>
                      </a:r>
                      <a:r>
                        <a:rPr lang="en-US" baseline="0" dirty="0" smtClean="0"/>
                        <a:t>  Tool Box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/>
                      </a:pPr>
                      <a:r>
                        <a:rPr lang="en-US" baseline="0" dirty="0" smtClean="0"/>
                        <a:t>Pc</a:t>
                      </a:r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12, 600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8" descr="imgres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 l="15670" t="11493" r="9180" b="12818"/>
          <a:stretch>
            <a:fillRect/>
          </a:stretch>
        </p:blipFill>
        <p:spPr>
          <a:xfrm>
            <a:off x="3657602" y="5882529"/>
            <a:ext cx="3055257" cy="263927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880244" y="4502267"/>
            <a:ext cx="2183751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US$  300</a:t>
            </a:r>
            <a:endParaRPr lang="en-US" sz="2800" dirty="0"/>
          </a:p>
        </p:txBody>
      </p:sp>
      <p:pic>
        <p:nvPicPr>
          <p:cNvPr id="11" name="Picture 10" descr="Paint Brush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556367" y="902660"/>
            <a:ext cx="1786376" cy="1786373"/>
          </a:xfrm>
          <a:prstGeom prst="rect">
            <a:avLst/>
          </a:prstGeom>
        </p:spPr>
      </p:pic>
      <p:pic>
        <p:nvPicPr>
          <p:cNvPr id="12" name="Picture 11" descr="Spray Gun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059247" y="3559729"/>
            <a:ext cx="1029834" cy="1465758"/>
          </a:xfrm>
          <a:prstGeom prst="rect">
            <a:avLst/>
          </a:prstGeom>
        </p:spPr>
      </p:pic>
      <p:pic>
        <p:nvPicPr>
          <p:cNvPr id="13" name="Picture 12" descr="images (4)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371097" y="4713681"/>
            <a:ext cx="1509147" cy="1509147"/>
          </a:xfrm>
          <a:prstGeom prst="rect">
            <a:avLst/>
          </a:prstGeom>
        </p:spPr>
      </p:pic>
      <p:pic>
        <p:nvPicPr>
          <p:cNvPr id="17" name="Picture 16" descr="images (5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3380" y="6613843"/>
            <a:ext cx="3133727" cy="188023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1108985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3771372" y="6386286"/>
            <a:ext cx="2904842" cy="2452449"/>
          </a:xfrm>
          <a:prstGeom prst="rect">
            <a:avLst/>
          </a:prstGeom>
        </p:spPr>
      </p:pic>
      <p:pic>
        <p:nvPicPr>
          <p:cNvPr id="10" name="Picture 9" descr="images-5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249855" y="2065870"/>
            <a:ext cx="2250840" cy="1882016"/>
          </a:xfrm>
          <a:prstGeom prst="rect">
            <a:avLst/>
          </a:prstGeom>
        </p:spPr>
      </p:pic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249855" y="3713630"/>
            <a:ext cx="2227965" cy="1752430"/>
          </a:xfrm>
          <a:prstGeom prst="rect">
            <a:avLst/>
          </a:prstGeom>
        </p:spPr>
      </p:pic>
      <p:pic>
        <p:nvPicPr>
          <p:cNvPr id="9" name="Picture 8" descr="images-7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469759" y="645344"/>
            <a:ext cx="1956013" cy="1420526"/>
          </a:xfrm>
          <a:prstGeom prst="rect">
            <a:avLst/>
          </a:prstGeom>
        </p:spPr>
      </p:pic>
      <p:pic>
        <p:nvPicPr>
          <p:cNvPr id="11" name="Picture 10" descr="images-6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148257" y="5924516"/>
            <a:ext cx="1282650" cy="2233224"/>
          </a:xfrm>
          <a:prstGeom prst="rect">
            <a:avLst/>
          </a:prstGeom>
        </p:spPr>
      </p:pic>
      <p:pic>
        <p:nvPicPr>
          <p:cNvPr id="13" name="Picture 12" descr="images-1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>
          <a:xfrm>
            <a:off x="856341" y="6849999"/>
            <a:ext cx="2915031" cy="1680243"/>
          </a:xfrm>
          <a:prstGeom prst="rect">
            <a:avLst/>
          </a:prstGeom>
        </p:spPr>
      </p:pic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xmlns:mv="urn:schemas-microsoft-com:mac:vml" xmlns:mc="http://schemas.openxmlformats.org/markup-compatibility/2006" val="865783072"/>
              </p:ext>
            </p:extLst>
          </p:nvPr>
        </p:nvGraphicFramePr>
        <p:xfrm>
          <a:off x="2678640" y="583830"/>
          <a:ext cx="3717245" cy="4882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8693"/>
                <a:gridCol w="1328552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Other</a:t>
                      </a:r>
                      <a:r>
                        <a:rPr lang="en-US" baseline="0" dirty="0" smtClean="0"/>
                        <a:t> MAJOR ITEMS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AMOUNT</a:t>
                      </a:r>
                      <a:endParaRPr lang="en-US" dirty="0"/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r>
                        <a:rPr lang="en-US" dirty="0" smtClean="0"/>
                        <a:t>1    Chain Saw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0" dirty="0" smtClean="0"/>
                        <a:t> unit</a:t>
                      </a:r>
                      <a:endParaRPr lang="en-US" dirty="0"/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r>
                        <a:rPr lang="en-US" dirty="0" smtClean="0"/>
                        <a:t>2    Bush Cutters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dirty="0" smtClean="0"/>
                        <a:t>1</a:t>
                      </a:r>
                      <a:r>
                        <a:rPr lang="en-US" baseline="0" dirty="0" smtClean="0"/>
                        <a:t> unit</a:t>
                      </a:r>
                      <a:endParaRPr lang="en-US" dirty="0"/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r>
                        <a:rPr lang="en-US" dirty="0" smtClean="0"/>
                        <a:t>3    </a:t>
                      </a:r>
                      <a:r>
                        <a:rPr lang="en-US" sz="1600" dirty="0" smtClean="0"/>
                        <a:t>2.5HP Generator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0" dirty="0" smtClean="0"/>
                        <a:t> unit</a:t>
                      </a:r>
                      <a:endParaRPr lang="en-US" dirty="0"/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pPr marL="342900" indent="-342900">
                        <a:buAutoNum type="arabicPlain" startAt="4"/>
                      </a:pPr>
                      <a:r>
                        <a:rPr lang="en-US" baseline="0" dirty="0" smtClean="0"/>
                        <a:t>Expandable Ladder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        10-17ft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1 unit</a:t>
                      </a:r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pPr marL="342900" indent="-342900">
                        <a:buAutoNum type="arabicPlain" startAt="5"/>
                      </a:pPr>
                      <a:r>
                        <a:rPr lang="en-US" dirty="0" smtClean="0"/>
                        <a:t>Shovels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</a:t>
                      </a:r>
                      <a:r>
                        <a:rPr lang="en-US" dirty="0" err="1" smtClean="0"/>
                        <a:t>pcs</a:t>
                      </a:r>
                      <a:endParaRPr lang="en-US" dirty="0"/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pPr marL="342900" indent="-342900">
                        <a:buAutoNum type="arabicPlain" startAt="6"/>
                      </a:pPr>
                      <a:r>
                        <a:rPr lang="en-US" baseline="0" dirty="0" smtClean="0"/>
                        <a:t>Rake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pcs</a:t>
                      </a:r>
                      <a:r>
                        <a:rPr lang="en-US" dirty="0" smtClean="0"/>
                        <a:t> </a:t>
                      </a:r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r>
                        <a:rPr lang="en-US" dirty="0" smtClean="0"/>
                        <a:t>7    HD Extension Cord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Unit</a:t>
                      </a:r>
                      <a:endParaRPr lang="en-US" dirty="0"/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r>
                        <a:rPr lang="en-US" dirty="0" smtClean="0"/>
                        <a:t>8    Wheel Barrow</a:t>
                      </a:r>
                      <a:r>
                        <a:rPr lang="en-US" baseline="0" dirty="0" smtClean="0"/>
                        <a:t> HD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Unit</a:t>
                      </a:r>
                      <a:endParaRPr lang="en-US" dirty="0"/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r>
                        <a:rPr lang="en-US" dirty="0" smtClean="0"/>
                        <a:t>9    Tool Box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0" dirty="0" smtClean="0"/>
                        <a:t> pc</a:t>
                      </a:r>
                      <a:endParaRPr lang="en-US" dirty="0"/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77,700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203290" y="5677062"/>
            <a:ext cx="2183751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US$  1,850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1674733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532479" y="246509"/>
            <a:ext cx="4736207" cy="12003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For MOBILITY</a:t>
            </a:r>
          </a:p>
          <a:p>
            <a:pPr algn="ctr"/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Custom Made Van</a:t>
            </a:r>
            <a:endParaRPr lang="en-US" sz="3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Picture 7" descr="Tool Library Van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532479" y="1582059"/>
            <a:ext cx="5506440" cy="3599543"/>
          </a:xfrm>
          <a:prstGeom prst="rect">
            <a:avLst/>
          </a:prstGeom>
        </p:spPr>
      </p:pic>
      <p:pic>
        <p:nvPicPr>
          <p:cNvPr id="12" name="Picture 11" descr="Tool Library Van.png"/>
          <p:cNvPicPr>
            <a:picLocks noChangeAspect="1"/>
          </p:cNvPicPr>
          <p:nvPr/>
        </p:nvPicPr>
        <p:blipFill>
          <a:blip r:embed="rId3"/>
          <a:srcRect r="12984"/>
          <a:stretch>
            <a:fillRect/>
          </a:stretch>
        </p:blipFill>
        <p:spPr>
          <a:xfrm>
            <a:off x="2619312" y="5338149"/>
            <a:ext cx="3839628" cy="293499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32479" y="6284686"/>
            <a:ext cx="2183751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US$  5,500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1862626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254902" y="116112"/>
            <a:ext cx="4450673" cy="2322853"/>
            <a:chOff x="2018171" y="5912875"/>
            <a:chExt cx="4229999" cy="2785871"/>
          </a:xfrm>
        </p:grpSpPr>
        <p:pic>
          <p:nvPicPr>
            <p:cNvPr id="3" name="Picture 2" descr="images-3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rcRect l="6973" r="10129" b="8164"/>
            <a:stretch>
              <a:fillRect/>
            </a:stretch>
          </p:blipFill>
          <p:spPr>
            <a:xfrm>
              <a:off x="2018171" y="5912875"/>
              <a:ext cx="4229999" cy="2785871"/>
            </a:xfrm>
            <a:prstGeom prst="rect">
              <a:avLst/>
            </a:prstGeom>
          </p:spPr>
        </p:pic>
        <p:pic>
          <p:nvPicPr>
            <p:cNvPr id="4" name="Picture 3" descr="Screen shot 2013-10-21 at 10.34.29 PM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="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tretch>
              <a:fillRect/>
            </a:stretch>
          </p:blipFill>
          <p:spPr>
            <a:xfrm rot="205979">
              <a:off x="2544755" y="7255453"/>
              <a:ext cx="2898262" cy="748154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 rot="197524">
              <a:off x="3342510" y="7420737"/>
              <a:ext cx="2857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Tool Library Project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xmlns:mv="urn:schemas-microsoft-com:mac:vml" xmlns:mc="http://schemas.openxmlformats.org/markup-compatibility/2006" val="865783072"/>
              </p:ext>
            </p:extLst>
          </p:nvPr>
        </p:nvGraphicFramePr>
        <p:xfrm>
          <a:off x="29028" y="2487321"/>
          <a:ext cx="4331131" cy="35620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5210"/>
                <a:gridCol w="1305921"/>
              </a:tblGrid>
              <a:tr h="387639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</a:t>
                      </a:r>
                      <a:r>
                        <a:rPr lang="en-US" baseline="0" dirty="0" smtClean="0"/>
                        <a:t> 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dirty="0" smtClean="0"/>
                        <a:t>Cost</a:t>
                      </a:r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0" dirty="0" smtClean="0"/>
                        <a:t>   </a:t>
                      </a:r>
                      <a:r>
                        <a:rPr lang="en-US" dirty="0" smtClean="0"/>
                        <a:t> Carpentry &amp; Plumbing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dirty="0" smtClean="0"/>
                        <a:t>$    300</a:t>
                      </a:r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r>
                        <a:rPr lang="en-US" dirty="0" smtClean="0"/>
                        <a:t>2   Electrician Box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</a:t>
                      </a:r>
                      <a:r>
                        <a:rPr lang="en-US" baseline="0" dirty="0" smtClean="0"/>
                        <a:t>    300</a:t>
                      </a:r>
                      <a:endParaRPr lang="en-US" dirty="0" smtClean="0"/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r>
                        <a:rPr lang="en-US" dirty="0" smtClean="0"/>
                        <a:t>3  </a:t>
                      </a:r>
                      <a:r>
                        <a:rPr lang="en-US" sz="1600" dirty="0" smtClean="0"/>
                        <a:t> Painting</a:t>
                      </a:r>
                      <a:r>
                        <a:rPr lang="en-US" sz="1600" baseline="0" dirty="0" smtClean="0"/>
                        <a:t> Works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</a:t>
                      </a:r>
                      <a:r>
                        <a:rPr lang="en-US" baseline="0" dirty="0" smtClean="0"/>
                        <a:t>    300</a:t>
                      </a:r>
                      <a:endParaRPr lang="en-US" dirty="0" smtClean="0"/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4   Other MAJOR Items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</a:t>
                      </a:r>
                      <a:r>
                        <a:rPr lang="en-US" baseline="0" dirty="0" smtClean="0"/>
                        <a:t>  1,850</a:t>
                      </a:r>
                      <a:endParaRPr lang="en-US" dirty="0" smtClean="0"/>
                    </a:p>
                  </a:txBody>
                  <a:tcPr/>
                </a:tc>
              </a:tr>
              <a:tr h="848534">
                <a:tc>
                  <a:txBody>
                    <a:bodyPr/>
                    <a:lstStyle/>
                    <a:p>
                      <a:r>
                        <a:rPr lang="en-US" dirty="0" smtClean="0"/>
                        <a:t> 5</a:t>
                      </a:r>
                      <a:r>
                        <a:rPr lang="en-US" baseline="0" dirty="0" smtClean="0"/>
                        <a:t>  Mobility Van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</a:t>
                      </a:r>
                      <a:r>
                        <a:rPr lang="en-US" baseline="0" dirty="0" smtClean="0"/>
                        <a:t>  5,500</a:t>
                      </a:r>
                      <a:endParaRPr lang="en-US" dirty="0" smtClean="0"/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r>
                        <a:rPr lang="en-US" dirty="0" smtClean="0"/>
                        <a:t> 6  Fuel</a:t>
                      </a:r>
                      <a:r>
                        <a:rPr lang="en-US" baseline="0" dirty="0" smtClean="0"/>
                        <a:t> &amp; Project Markings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     750</a:t>
                      </a:r>
                      <a:endParaRPr lang="en-US" dirty="0"/>
                    </a:p>
                  </a:txBody>
                  <a:tcPr/>
                </a:tc>
              </a:tr>
              <a:tr h="38763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 PROJECT COST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$</a:t>
                      </a:r>
                      <a:r>
                        <a:rPr lang="en-US" b="1" baseline="0" dirty="0" smtClean="0"/>
                        <a:t>  9,000</a:t>
                      </a:r>
                      <a:endParaRPr lang="en-US" b="1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Tool Library Van.pn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-1" y="6165440"/>
            <a:ext cx="4267201" cy="2964035"/>
          </a:xfrm>
          <a:prstGeom prst="rect">
            <a:avLst/>
          </a:prstGeom>
        </p:spPr>
      </p:pic>
      <p:pic>
        <p:nvPicPr>
          <p:cNvPr id="8" name="Picture 7" descr="imgre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4431846" y="7068911"/>
            <a:ext cx="2440668" cy="2060564"/>
          </a:xfrm>
          <a:prstGeom prst="rect">
            <a:avLst/>
          </a:prstGeom>
        </p:spPr>
      </p:pic>
      <p:pic>
        <p:nvPicPr>
          <p:cNvPr id="9" name="Picture 8" descr="images-7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4391596" y="5200459"/>
            <a:ext cx="2466404" cy="1675244"/>
          </a:xfrm>
          <a:prstGeom prst="rect">
            <a:avLst/>
          </a:prstGeom>
        </p:spPr>
      </p:pic>
      <p:pic>
        <p:nvPicPr>
          <p:cNvPr id="10" name="Picture 9" descr="images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4431846" y="3118544"/>
            <a:ext cx="2227965" cy="1752430"/>
          </a:xfrm>
          <a:prstGeom prst="rect">
            <a:avLst/>
          </a:prstGeom>
        </p:spPr>
      </p:pic>
      <p:pic>
        <p:nvPicPr>
          <p:cNvPr id="11" name="Picture 10" descr="Paint Brush.jpg"/>
          <p:cNvPicPr>
            <a:picLocks noChangeAspect="1"/>
          </p:cNvPicPr>
          <p:nvPr/>
        </p:nvPicPr>
        <p:blipFill>
          <a:blip r:embed="rId8" cstate="email"/>
          <a:stretch>
            <a:fillRect/>
          </a:stretch>
        </p:blipFill>
        <p:spPr>
          <a:xfrm>
            <a:off x="226088" y="133404"/>
            <a:ext cx="1153888" cy="1153886"/>
          </a:xfrm>
          <a:prstGeom prst="rect">
            <a:avLst/>
          </a:prstGeom>
        </p:spPr>
      </p:pic>
      <p:pic>
        <p:nvPicPr>
          <p:cNvPr id="14" name="Picture 13" descr="images (5).jpg"/>
          <p:cNvPicPr>
            <a:picLocks noChangeAspect="1"/>
          </p:cNvPicPr>
          <p:nvPr/>
        </p:nvPicPr>
        <p:blipFill>
          <a:blip r:embed="rId9" cstate="email"/>
          <a:stretch>
            <a:fillRect/>
          </a:stretch>
        </p:blipFill>
        <p:spPr>
          <a:xfrm>
            <a:off x="342408" y="1444540"/>
            <a:ext cx="1544449" cy="92666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776816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Tool Library Project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304925"/>
            <a:ext cx="6172200" cy="1800225"/>
          </a:xfrm>
          <a:ln w="38100">
            <a:solidFill>
              <a:srgbClr val="C00000"/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000" dirty="0" smtClean="0"/>
              <a:t>      </a:t>
            </a:r>
            <a:r>
              <a:rPr lang="en-US" sz="2000" b="1" dirty="0" smtClean="0">
                <a:solidFill>
                  <a:srgbClr val="0070C0"/>
                </a:solidFill>
              </a:rPr>
              <a:t>How does it work?</a:t>
            </a:r>
          </a:p>
          <a:p>
            <a:r>
              <a:rPr lang="en-US" sz="2000" dirty="0" smtClean="0"/>
              <a:t>To make TOOLS available to the village/community to help them re-build their homes.</a:t>
            </a:r>
          </a:p>
          <a:p>
            <a:r>
              <a:rPr lang="en-US" sz="2000" dirty="0" smtClean="0"/>
              <a:t>After use, the </a:t>
            </a:r>
            <a:r>
              <a:rPr lang="en-US" sz="2000" dirty="0" smtClean="0"/>
              <a:t>TOOLS will then be collected by the Re-Habilitation committee for future use of other villages.</a:t>
            </a:r>
          </a:p>
          <a:p>
            <a:r>
              <a:rPr lang="en-US" sz="2000" dirty="0" smtClean="0"/>
              <a:t>The Committee will keep </a:t>
            </a:r>
            <a:r>
              <a:rPr lang="en-US" sz="2000" dirty="0" smtClean="0"/>
              <a:t>track </a:t>
            </a:r>
            <a:r>
              <a:rPr lang="en-US" sz="2000" dirty="0" smtClean="0"/>
              <a:t>the </a:t>
            </a:r>
            <a:r>
              <a:rPr lang="en-US" sz="2000" dirty="0" smtClean="0"/>
              <a:t>INVENTORY</a:t>
            </a:r>
            <a:r>
              <a:rPr lang="en-US" sz="2000" dirty="0" smtClean="0"/>
              <a:t>.</a:t>
            </a:r>
            <a:endParaRPr lang="en-US" sz="20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14325" y="4105275"/>
            <a:ext cx="6172200" cy="3495675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2000" b="1" dirty="0" smtClean="0">
                <a:solidFill>
                  <a:srgbClr val="0070C0"/>
                </a:solidFill>
              </a:rPr>
              <a:t>SPONSORSHIP OPTIONS</a:t>
            </a:r>
            <a:endParaRPr lang="en-US" sz="2000" b="1" dirty="0" smtClean="0">
              <a:solidFill>
                <a:srgbClr val="0070C0"/>
              </a:solidFill>
            </a:endParaRPr>
          </a:p>
          <a:p>
            <a:pPr marL="342900" lvl="0" indent="-342900" algn="just">
              <a:spcBef>
                <a:spcPct val="20000"/>
              </a:spcBef>
            </a:pPr>
            <a:r>
              <a:rPr lang="en-US" sz="2000" b="1" dirty="0" smtClean="0">
                <a:solidFill>
                  <a:srgbClr val="0070C0"/>
                </a:solidFill>
              </a:rPr>
              <a:t>       Stage 1</a:t>
            </a:r>
          </a:p>
          <a:p>
            <a:pPr marL="342900" lvl="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 smtClean="0"/>
              <a:t>Ideally, a CLUB or </a:t>
            </a:r>
            <a:r>
              <a:rPr lang="en-US" sz="2000" dirty="0" smtClean="0"/>
              <a:t>INDIVIDUAL or GROUP OF CLUBS </a:t>
            </a:r>
            <a:r>
              <a:rPr lang="en-US" sz="2000" dirty="0" smtClean="0"/>
              <a:t>may sponsor (1) whole lot of  MOBILE TOOL LIBRARY Including the custom made VAN.    </a:t>
            </a:r>
            <a:r>
              <a:rPr lang="en-US" sz="2000" dirty="0" smtClean="0">
                <a:solidFill>
                  <a:srgbClr val="0070C0"/>
                </a:solidFill>
              </a:rPr>
              <a:t>Total Costs $ 9,000</a:t>
            </a:r>
            <a:r>
              <a:rPr lang="en-US" sz="2000" dirty="0" smtClean="0"/>
              <a:t>.   </a:t>
            </a:r>
          </a:p>
          <a:p>
            <a:pPr marL="342900" lvl="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000" dirty="0" smtClean="0"/>
              <a:t>Sponsoring Club’s name will be included in the body design of the Van promoting ROTARY.</a:t>
            </a:r>
          </a:p>
          <a:p>
            <a:pPr marL="342900" lvl="0" indent="-342900" algn="just">
              <a:spcBef>
                <a:spcPct val="20000"/>
              </a:spcBef>
            </a:pPr>
            <a:endParaRPr lang="en-US" sz="1500" dirty="0" smtClean="0"/>
          </a:p>
          <a:p>
            <a:pPr marL="342900" indent="-342900" algn="just">
              <a:spcBef>
                <a:spcPct val="20000"/>
              </a:spcBef>
            </a:pPr>
            <a:r>
              <a:rPr lang="en-US" sz="2000" b="1" dirty="0" smtClean="0">
                <a:solidFill>
                  <a:srgbClr val="0070C0"/>
                </a:solidFill>
              </a:rPr>
              <a:t>      Stage 2</a:t>
            </a:r>
            <a:endParaRPr lang="en-US" sz="2000" dirty="0" smtClean="0"/>
          </a:p>
          <a:p>
            <a:pPr marL="342900" lvl="0" indent="-342900" algn="just">
              <a:spcBef>
                <a:spcPct val="20000"/>
              </a:spcBef>
              <a:buFont typeface="Arial"/>
              <a:buChar char="•"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we are able to complete 1 whole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lot of MOBILE TOOL LIBRARY,  other interested sponsors may add additional box  of their choice ($300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($1850) 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 another whole 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 ($9000).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439</Words>
  <Application>Microsoft Macintosh PowerPoint</Application>
  <PresentationFormat>On-screen Show (4:3)</PresentationFormat>
  <Paragraphs>135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Tool Library Project</vt:lpstr>
    </vt:vector>
  </TitlesOfParts>
  <Company>Prudentialife Plans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 Ma. Luis  Cupin</dc:creator>
  <cp:lastModifiedBy>MTC</cp:lastModifiedBy>
  <cp:revision>34</cp:revision>
  <dcterms:created xsi:type="dcterms:W3CDTF">2013-12-25T06:22:26Z</dcterms:created>
  <dcterms:modified xsi:type="dcterms:W3CDTF">2014-01-02T02:50:15Z</dcterms:modified>
</cp:coreProperties>
</file>